
<file path=[Content_Types].xml><?xml version="1.0" encoding="utf-8"?>
<Types xmlns="http://schemas.openxmlformats.org/package/2006/content-types">
  <Default Extension="bin" ContentType="image/pn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media/image4.bin" ContentType="image/jpeg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4"/>
    <p:sldMasterId id="2147483877" r:id="rId5"/>
    <p:sldMasterId id="2147483908" r:id="rId6"/>
  </p:sldMasterIdLst>
  <p:notesMasterIdLst>
    <p:notesMasterId r:id="rId16"/>
  </p:notesMasterIdLst>
  <p:handoutMasterIdLst>
    <p:handoutMasterId r:id="rId17"/>
  </p:handoutMasterIdLst>
  <p:sldIdLst>
    <p:sldId id="257" r:id="rId7"/>
    <p:sldId id="317" r:id="rId8"/>
    <p:sldId id="318" r:id="rId9"/>
    <p:sldId id="319" r:id="rId10"/>
    <p:sldId id="320" r:id="rId11"/>
    <p:sldId id="321" r:id="rId12"/>
    <p:sldId id="322" r:id="rId13"/>
    <p:sldId id="325" r:id="rId14"/>
    <p:sldId id="326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7C3EC9-F2D6-41E5-B9C5-336CA146A523}">
          <p14:sldIdLst/>
        </p14:section>
        <p14:section name="Untitled Section" id="{3BA63822-BC23-43C0-9FC7-84E628125578}">
          <p14:sldIdLst>
            <p14:sldId id="257"/>
            <p14:sldId id="317"/>
            <p14:sldId id="318"/>
            <p14:sldId id="319"/>
            <p14:sldId id="320"/>
            <p14:sldId id="321"/>
            <p14:sldId id="322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607B08-6C9D-4D4A-AC2B-CCDA4149F351}" v="5" dt="2025-11-06T19:15:50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o Peterson" userId="cd0e57c5-720b-4fb7-81fa-62d4c275555e" providerId="ADAL" clId="{BD8F842C-35B0-4819-B920-DD88A9EB8C92}"/>
    <pc:docChg chg="undo custSel addSld delSld modSld delMainMaster modSection">
      <pc:chgData name="Marlo Peterson" userId="cd0e57c5-720b-4fb7-81fa-62d4c275555e" providerId="ADAL" clId="{BD8F842C-35B0-4819-B920-DD88A9EB8C92}" dt="2025-11-06T19:16:42.624" v="167" actId="26606"/>
      <pc:docMkLst>
        <pc:docMk/>
      </pc:docMkLst>
      <pc:sldChg chg="del">
        <pc:chgData name="Marlo Peterson" userId="cd0e57c5-720b-4fb7-81fa-62d4c275555e" providerId="ADAL" clId="{BD8F842C-35B0-4819-B920-DD88A9EB8C92}" dt="2025-11-06T19:09:36.049" v="0" actId="2696"/>
        <pc:sldMkLst>
          <pc:docMk/>
          <pc:sldMk cId="24794779" sldId="312"/>
        </pc:sldMkLst>
      </pc:sldChg>
      <pc:sldChg chg="addSp delSp modSp new mod setBg">
        <pc:chgData name="Marlo Peterson" userId="cd0e57c5-720b-4fb7-81fa-62d4c275555e" providerId="ADAL" clId="{BD8F842C-35B0-4819-B920-DD88A9EB8C92}" dt="2025-11-06T19:16:42.624" v="167" actId="26606"/>
        <pc:sldMkLst>
          <pc:docMk/>
          <pc:sldMk cId="2152542364" sldId="326"/>
        </pc:sldMkLst>
        <pc:spChg chg="mod">
          <ac:chgData name="Marlo Peterson" userId="cd0e57c5-720b-4fb7-81fa-62d4c275555e" providerId="ADAL" clId="{BD8F842C-35B0-4819-B920-DD88A9EB8C92}" dt="2025-11-06T19:16:42.624" v="167" actId="26606"/>
          <ac:spMkLst>
            <pc:docMk/>
            <pc:sldMk cId="2152542364" sldId="326"/>
            <ac:spMk id="2" creationId="{3AEF7B6F-B1AE-3008-635D-8821792587D1}"/>
          </ac:spMkLst>
        </pc:spChg>
        <pc:spChg chg="mod">
          <ac:chgData name="Marlo Peterson" userId="cd0e57c5-720b-4fb7-81fa-62d4c275555e" providerId="ADAL" clId="{BD8F842C-35B0-4819-B920-DD88A9EB8C92}" dt="2025-11-06T19:16:42.624" v="167" actId="26606"/>
          <ac:spMkLst>
            <pc:docMk/>
            <pc:sldMk cId="2152542364" sldId="326"/>
            <ac:spMk id="3" creationId="{5372A8F7-C039-F328-652D-199F384BC097}"/>
          </ac:spMkLst>
        </pc:spChg>
        <pc:spChg chg="add del mod">
          <ac:chgData name="Marlo Peterson" userId="cd0e57c5-720b-4fb7-81fa-62d4c275555e" providerId="ADAL" clId="{BD8F842C-35B0-4819-B920-DD88A9EB8C92}" dt="2025-11-06T19:16:27.481" v="164" actId="478"/>
          <ac:spMkLst>
            <pc:docMk/>
            <pc:sldMk cId="2152542364" sldId="326"/>
            <ac:spMk id="6" creationId="{0049B69E-C734-FF67-D046-E9EDD7C04729}"/>
          </ac:spMkLst>
        </pc:spChg>
        <pc:spChg chg="add del">
          <ac:chgData name="Marlo Peterson" userId="cd0e57c5-720b-4fb7-81fa-62d4c275555e" providerId="ADAL" clId="{BD8F842C-35B0-4819-B920-DD88A9EB8C92}" dt="2025-11-06T19:16:42.608" v="166" actId="26606"/>
          <ac:spMkLst>
            <pc:docMk/>
            <pc:sldMk cId="2152542364" sldId="326"/>
            <ac:spMk id="10" creationId="{C0763A76-9F1C-4FC5-82B7-DD475DA461B2}"/>
          </ac:spMkLst>
        </pc:spChg>
        <pc:spChg chg="add del">
          <ac:chgData name="Marlo Peterson" userId="cd0e57c5-720b-4fb7-81fa-62d4c275555e" providerId="ADAL" clId="{BD8F842C-35B0-4819-B920-DD88A9EB8C92}" dt="2025-11-06T19:16:42.608" v="166" actId="26606"/>
          <ac:spMkLst>
            <pc:docMk/>
            <pc:sldMk cId="2152542364" sldId="326"/>
            <ac:spMk id="12" creationId="{E81BF4F6-F2CF-4984-9D14-D6966D92F99F}"/>
          </ac:spMkLst>
        </pc:spChg>
        <pc:spChg chg="add">
          <ac:chgData name="Marlo Peterson" userId="cd0e57c5-720b-4fb7-81fa-62d4c275555e" providerId="ADAL" clId="{BD8F842C-35B0-4819-B920-DD88A9EB8C92}" dt="2025-11-06T19:16:42.624" v="167" actId="26606"/>
          <ac:spMkLst>
            <pc:docMk/>
            <pc:sldMk cId="2152542364" sldId="326"/>
            <ac:spMk id="14" creationId="{F13C74B1-5B17-4795-BED0-7140497B445A}"/>
          </ac:spMkLst>
        </pc:spChg>
        <pc:spChg chg="add">
          <ac:chgData name="Marlo Peterson" userId="cd0e57c5-720b-4fb7-81fa-62d4c275555e" providerId="ADAL" clId="{BD8F842C-35B0-4819-B920-DD88A9EB8C92}" dt="2025-11-06T19:16:42.624" v="167" actId="26606"/>
          <ac:spMkLst>
            <pc:docMk/>
            <pc:sldMk cId="2152542364" sldId="326"/>
            <ac:spMk id="15" creationId="{D4974D33-8DC5-464E-8C6D-BE58F0669C17}"/>
          </ac:spMkLst>
        </pc:spChg>
        <pc:picChg chg="add mod">
          <ac:chgData name="Marlo Peterson" userId="cd0e57c5-720b-4fb7-81fa-62d4c275555e" providerId="ADAL" clId="{BD8F842C-35B0-4819-B920-DD88A9EB8C92}" dt="2025-11-06T19:16:42.624" v="167" actId="26606"/>
          <ac:picMkLst>
            <pc:docMk/>
            <pc:sldMk cId="2152542364" sldId="326"/>
            <ac:picMk id="5" creationId="{088652B3-AEEE-5FD0-71B3-06DB0FA5826E}"/>
          </ac:picMkLst>
        </pc:picChg>
      </pc:sldChg>
      <pc:sldChg chg="add del">
        <pc:chgData name="Marlo Peterson" userId="cd0e57c5-720b-4fb7-81fa-62d4c275555e" providerId="ADAL" clId="{BD8F842C-35B0-4819-B920-DD88A9EB8C92}" dt="2025-11-06T19:10:24.702" v="3" actId="47"/>
        <pc:sldMkLst>
          <pc:docMk/>
          <pc:sldMk cId="3171792703" sldId="327"/>
        </pc:sldMkLst>
      </pc:sldChg>
      <pc:sldChg chg="delSp add del setBg delDesignElem">
        <pc:chgData name="Marlo Peterson" userId="cd0e57c5-720b-4fb7-81fa-62d4c275555e" providerId="ADAL" clId="{BD8F842C-35B0-4819-B920-DD88A9EB8C92}" dt="2025-11-06T19:12:23.613" v="12" actId="47"/>
        <pc:sldMkLst>
          <pc:docMk/>
          <pc:sldMk cId="919163812" sldId="336"/>
        </pc:sldMkLst>
        <pc:grpChg chg="del">
          <ac:chgData name="Marlo Peterson" userId="cd0e57c5-720b-4fb7-81fa-62d4c275555e" providerId="ADAL" clId="{BD8F842C-35B0-4819-B920-DD88A9EB8C92}" dt="2025-11-06T19:12:20.473" v="11"/>
          <ac:grpSpMkLst>
            <pc:docMk/>
            <pc:sldMk cId="919163812" sldId="336"/>
            <ac:grpSpMk id="1038" creationId="{114ED94A-C85D-4CD3-4205-438D21CE6B38}"/>
          </ac:grpSpMkLst>
        </pc:grpChg>
      </pc:sldChg>
      <pc:sldChg chg="delSp add del setBg delDesignElem">
        <pc:chgData name="Marlo Peterson" userId="cd0e57c5-720b-4fb7-81fa-62d4c275555e" providerId="ADAL" clId="{BD8F842C-35B0-4819-B920-DD88A9EB8C92}" dt="2025-11-06T19:11:22.527" v="8" actId="47"/>
        <pc:sldMkLst>
          <pc:docMk/>
          <pc:sldMk cId="908608891" sldId="337"/>
        </pc:sldMkLst>
        <pc:grpChg chg="del">
          <ac:chgData name="Marlo Peterson" userId="cd0e57c5-720b-4fb7-81fa-62d4c275555e" providerId="ADAL" clId="{BD8F842C-35B0-4819-B920-DD88A9EB8C92}" dt="2025-11-06T19:11:16.082" v="7"/>
          <ac:grpSpMkLst>
            <pc:docMk/>
            <pc:sldMk cId="908608891" sldId="337"/>
            <ac:grpSpMk id="1038" creationId="{114ED94A-C85D-4CD3-4205-438D21CE6B38}"/>
          </ac:grpSpMkLst>
        </pc:grpChg>
      </pc:sldChg>
      <pc:sldMasterChg chg="del delSldLayout">
        <pc:chgData name="Marlo Peterson" userId="cd0e57c5-720b-4fb7-81fa-62d4c275555e" providerId="ADAL" clId="{BD8F842C-35B0-4819-B920-DD88A9EB8C92}" dt="2025-11-06T19:09:36.049" v="0" actId="2696"/>
        <pc:sldMasterMkLst>
          <pc:docMk/>
          <pc:sldMasterMk cId="439204223" sldId="2147483660"/>
        </pc:sldMasterMkLst>
        <pc:sldLayoutChg chg="del">
          <pc:chgData name="Marlo Peterson" userId="cd0e57c5-720b-4fb7-81fa-62d4c275555e" providerId="ADAL" clId="{BD8F842C-35B0-4819-B920-DD88A9EB8C92}" dt="2025-11-06T19:09:36.049" v="0" actId="2696"/>
          <pc:sldLayoutMkLst>
            <pc:docMk/>
            <pc:sldMasterMk cId="439204223" sldId="2147483660"/>
            <pc:sldLayoutMk cId="3509744873" sldId="2147483661"/>
          </pc:sldLayoutMkLst>
        </pc:sldLayoutChg>
        <pc:sldLayoutChg chg="del">
          <pc:chgData name="Marlo Peterson" userId="cd0e57c5-720b-4fb7-81fa-62d4c275555e" providerId="ADAL" clId="{BD8F842C-35B0-4819-B920-DD88A9EB8C92}" dt="2025-11-06T19:09:36.049" v="0" actId="2696"/>
          <pc:sldLayoutMkLst>
            <pc:docMk/>
            <pc:sldMasterMk cId="439204223" sldId="2147483660"/>
            <pc:sldLayoutMk cId="3589027022" sldId="2147483662"/>
          </pc:sldLayoutMkLst>
        </pc:sldLayoutChg>
        <pc:sldLayoutChg chg="del">
          <pc:chgData name="Marlo Peterson" userId="cd0e57c5-720b-4fb7-81fa-62d4c275555e" providerId="ADAL" clId="{BD8F842C-35B0-4819-B920-DD88A9EB8C92}" dt="2025-11-06T19:09:36.049" v="0" actId="2696"/>
          <pc:sldLayoutMkLst>
            <pc:docMk/>
            <pc:sldMasterMk cId="439204223" sldId="2147483660"/>
            <pc:sldLayoutMk cId="2449853893" sldId="2147483663"/>
          </pc:sldLayoutMkLst>
        </pc:sldLayoutChg>
        <pc:sldLayoutChg chg="del">
          <pc:chgData name="Marlo Peterson" userId="cd0e57c5-720b-4fb7-81fa-62d4c275555e" providerId="ADAL" clId="{BD8F842C-35B0-4819-B920-DD88A9EB8C92}" dt="2025-11-06T19:09:36.049" v="0" actId="2696"/>
          <pc:sldLayoutMkLst>
            <pc:docMk/>
            <pc:sldMasterMk cId="439204223" sldId="2147483660"/>
            <pc:sldLayoutMk cId="3721398650" sldId="2147483664"/>
          </pc:sldLayoutMkLst>
        </pc:sldLayoutChg>
        <pc:sldLayoutChg chg="del">
          <pc:chgData name="Marlo Peterson" userId="cd0e57c5-720b-4fb7-81fa-62d4c275555e" providerId="ADAL" clId="{BD8F842C-35B0-4819-B920-DD88A9EB8C92}" dt="2025-11-06T19:09:36.049" v="0" actId="2696"/>
          <pc:sldLayoutMkLst>
            <pc:docMk/>
            <pc:sldMasterMk cId="439204223" sldId="2147483660"/>
            <pc:sldLayoutMk cId="1974967999" sldId="2147483665"/>
          </pc:sldLayoutMkLst>
        </pc:sldLayoutChg>
        <pc:sldLayoutChg chg="del">
          <pc:chgData name="Marlo Peterson" userId="cd0e57c5-720b-4fb7-81fa-62d4c275555e" providerId="ADAL" clId="{BD8F842C-35B0-4819-B920-DD88A9EB8C92}" dt="2025-11-06T19:09:36.049" v="0" actId="2696"/>
          <pc:sldLayoutMkLst>
            <pc:docMk/>
            <pc:sldMasterMk cId="439204223" sldId="2147483660"/>
            <pc:sldLayoutMk cId="752079179" sldId="2147483666"/>
          </pc:sldLayoutMkLst>
        </pc:sldLayoutChg>
        <pc:sldLayoutChg chg="del">
          <pc:chgData name="Marlo Peterson" userId="cd0e57c5-720b-4fb7-81fa-62d4c275555e" providerId="ADAL" clId="{BD8F842C-35B0-4819-B920-DD88A9EB8C92}" dt="2025-11-06T19:09:36.049" v="0" actId="2696"/>
          <pc:sldLayoutMkLst>
            <pc:docMk/>
            <pc:sldMasterMk cId="439204223" sldId="2147483660"/>
            <pc:sldLayoutMk cId="148010290" sldId="2147483667"/>
          </pc:sldLayoutMkLst>
        </pc:sldLayoutChg>
        <pc:sldLayoutChg chg="del">
          <pc:chgData name="Marlo Peterson" userId="cd0e57c5-720b-4fb7-81fa-62d4c275555e" providerId="ADAL" clId="{BD8F842C-35B0-4819-B920-DD88A9EB8C92}" dt="2025-11-06T19:09:36.049" v="0" actId="2696"/>
          <pc:sldLayoutMkLst>
            <pc:docMk/>
            <pc:sldMasterMk cId="439204223" sldId="2147483660"/>
            <pc:sldLayoutMk cId="2110018313" sldId="2147483668"/>
          </pc:sldLayoutMkLst>
        </pc:sldLayoutChg>
        <pc:sldLayoutChg chg="del">
          <pc:chgData name="Marlo Peterson" userId="cd0e57c5-720b-4fb7-81fa-62d4c275555e" providerId="ADAL" clId="{BD8F842C-35B0-4819-B920-DD88A9EB8C92}" dt="2025-11-06T19:09:36.049" v="0" actId="2696"/>
          <pc:sldLayoutMkLst>
            <pc:docMk/>
            <pc:sldMasterMk cId="439204223" sldId="2147483660"/>
            <pc:sldLayoutMk cId="3032464082" sldId="2147483669"/>
          </pc:sldLayoutMkLst>
        </pc:sldLayoutChg>
        <pc:sldLayoutChg chg="del">
          <pc:chgData name="Marlo Peterson" userId="cd0e57c5-720b-4fb7-81fa-62d4c275555e" providerId="ADAL" clId="{BD8F842C-35B0-4819-B920-DD88A9EB8C92}" dt="2025-11-06T19:09:36.049" v="0" actId="2696"/>
          <pc:sldLayoutMkLst>
            <pc:docMk/>
            <pc:sldMasterMk cId="439204223" sldId="2147483660"/>
            <pc:sldLayoutMk cId="768231409" sldId="2147483670"/>
          </pc:sldLayoutMkLst>
        </pc:sldLayoutChg>
        <pc:sldLayoutChg chg="del">
          <pc:chgData name="Marlo Peterson" userId="cd0e57c5-720b-4fb7-81fa-62d4c275555e" providerId="ADAL" clId="{BD8F842C-35B0-4819-B920-DD88A9EB8C92}" dt="2025-11-06T19:09:36.049" v="0" actId="2696"/>
          <pc:sldLayoutMkLst>
            <pc:docMk/>
            <pc:sldMasterMk cId="439204223" sldId="2147483660"/>
            <pc:sldLayoutMk cId="168684040" sldId="2147483671"/>
          </pc:sldLayoutMkLst>
        </pc:sldLayoutChg>
        <pc:sldLayoutChg chg="del">
          <pc:chgData name="Marlo Peterson" userId="cd0e57c5-720b-4fb7-81fa-62d4c275555e" providerId="ADAL" clId="{BD8F842C-35B0-4819-B920-DD88A9EB8C92}" dt="2025-11-06T19:09:36.049" v="0" actId="2696"/>
          <pc:sldLayoutMkLst>
            <pc:docMk/>
            <pc:sldMasterMk cId="439204223" sldId="2147483660"/>
            <pc:sldLayoutMk cId="4022362914" sldId="2147483672"/>
          </pc:sldLayoutMkLst>
        </pc:sldLayoutChg>
        <pc:sldLayoutChg chg="del">
          <pc:chgData name="Marlo Peterson" userId="cd0e57c5-720b-4fb7-81fa-62d4c275555e" providerId="ADAL" clId="{BD8F842C-35B0-4819-B920-DD88A9EB8C92}" dt="2025-11-06T19:09:36.049" v="0" actId="2696"/>
          <pc:sldLayoutMkLst>
            <pc:docMk/>
            <pc:sldMasterMk cId="439204223" sldId="2147483660"/>
            <pc:sldLayoutMk cId="4281251540" sldId="214748368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8A001-664B-411B-9A76-9F2DE288D50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06FE-D312-4D17-9AD4-87E8F507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38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E9CC17-963E-495F-A20D-1DDC889E7C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08B90F-F398-45CF-8203-56CE22231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5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5ABA2-3297-4CC8-A8DC-680FD9631C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33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546100"/>
            <a:ext cx="9144000" cy="510248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box / use insert picture /  then use crop tool to position or enlarge in box</a:t>
            </a:r>
          </a:p>
        </p:txBody>
      </p:sp>
      <p:sp>
        <p:nvSpPr>
          <p:cNvPr id="10242" name="Title Placeholder 1"/>
          <p:cNvSpPr>
            <a:spLocks noGrp="1"/>
          </p:cNvSpPr>
          <p:nvPr>
            <p:ph type="ctrTitle"/>
          </p:nvPr>
        </p:nvSpPr>
        <p:spPr>
          <a:xfrm>
            <a:off x="457201" y="1801424"/>
            <a:ext cx="4535905" cy="1420957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300"/>
              </a:lnSpc>
              <a:defRPr sz="3200" b="1" cap="all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457200" y="3287995"/>
            <a:ext cx="4535904" cy="838173"/>
          </a:xfrm>
        </p:spPr>
        <p:txBody>
          <a:bodyPr anchor="ctr"/>
          <a:lstStyle>
            <a:lvl1pPr marL="0" indent="0">
              <a:lnSpc>
                <a:spcPts val="2000"/>
              </a:lnSpc>
              <a:buFont typeface="Arial" charset="0"/>
              <a:buNone/>
              <a:defRPr sz="1800" b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A4351B-DF94-DF43-AF93-E341E3FF47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378" y="5690525"/>
            <a:ext cx="1910961" cy="106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9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4B-A999-4AFD-90B7-5411A6BB463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45E1-2D3D-4CE0-8BB3-052D4E46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1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25" b="1"/>
            </a:lvl2pPr>
            <a:lvl3pPr marL="914153" indent="0">
              <a:buNone/>
              <a:defRPr sz="1800" b="1"/>
            </a:lvl3pPr>
            <a:lvl4pPr marL="1371226" indent="0">
              <a:buNone/>
              <a:defRPr sz="1575" b="1"/>
            </a:lvl4pPr>
            <a:lvl5pPr marL="1828304" indent="0">
              <a:buNone/>
              <a:defRPr sz="1575" b="1"/>
            </a:lvl5pPr>
            <a:lvl6pPr marL="2285373" indent="0">
              <a:buNone/>
              <a:defRPr sz="1575" b="1"/>
            </a:lvl6pPr>
            <a:lvl7pPr marL="2742443" indent="0">
              <a:buNone/>
              <a:defRPr sz="1575" b="1"/>
            </a:lvl7pPr>
            <a:lvl8pPr marL="3199520" indent="0">
              <a:buNone/>
              <a:defRPr sz="1575" b="1"/>
            </a:lvl8pPr>
            <a:lvl9pPr marL="3656594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25" b="1"/>
            </a:lvl2pPr>
            <a:lvl3pPr marL="914153" indent="0">
              <a:buNone/>
              <a:defRPr sz="1800" b="1"/>
            </a:lvl3pPr>
            <a:lvl4pPr marL="1371226" indent="0">
              <a:buNone/>
              <a:defRPr sz="1575" b="1"/>
            </a:lvl4pPr>
            <a:lvl5pPr marL="1828304" indent="0">
              <a:buNone/>
              <a:defRPr sz="1575" b="1"/>
            </a:lvl5pPr>
            <a:lvl6pPr marL="2285373" indent="0">
              <a:buNone/>
              <a:defRPr sz="1575" b="1"/>
            </a:lvl6pPr>
            <a:lvl7pPr marL="2742443" indent="0">
              <a:buNone/>
              <a:defRPr sz="1575" b="1"/>
            </a:lvl7pPr>
            <a:lvl8pPr marL="3199520" indent="0">
              <a:buNone/>
              <a:defRPr sz="1575" b="1"/>
            </a:lvl8pPr>
            <a:lvl9pPr marL="3656594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4B-A999-4AFD-90B7-5411A6BB463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45E1-2D3D-4CE0-8BB3-052D4E46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2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4B-A999-4AFD-90B7-5411A6BB463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45E1-2D3D-4CE0-8BB3-052D4E46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7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4B-A999-4AFD-90B7-5411A6BB463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45E1-2D3D-4CE0-8BB3-052D4E46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8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7070" indent="0">
              <a:buNone/>
              <a:defRPr sz="1200"/>
            </a:lvl2pPr>
            <a:lvl3pPr marL="914153" indent="0">
              <a:buNone/>
              <a:defRPr sz="975"/>
            </a:lvl3pPr>
            <a:lvl4pPr marL="1371226" indent="0">
              <a:buNone/>
              <a:defRPr sz="900"/>
            </a:lvl4pPr>
            <a:lvl5pPr marL="1828304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4B-A999-4AFD-90B7-5411A6BB463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45E1-2D3D-4CE0-8BB3-052D4E46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56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25"/>
            </a:lvl1pPr>
            <a:lvl2pPr marL="457070" indent="0">
              <a:buNone/>
              <a:defRPr sz="2775"/>
            </a:lvl2pPr>
            <a:lvl3pPr marL="914153" indent="0">
              <a:buNone/>
              <a:defRPr sz="2400"/>
            </a:lvl3pPr>
            <a:lvl4pPr marL="1371226" indent="0">
              <a:buNone/>
              <a:defRPr sz="2025"/>
            </a:lvl4pPr>
            <a:lvl5pPr marL="1828304" indent="0">
              <a:buNone/>
              <a:defRPr sz="2025"/>
            </a:lvl5pPr>
            <a:lvl6pPr marL="2285373" indent="0">
              <a:buNone/>
              <a:defRPr sz="2025"/>
            </a:lvl6pPr>
            <a:lvl7pPr marL="2742443" indent="0">
              <a:buNone/>
              <a:defRPr sz="2025"/>
            </a:lvl7pPr>
            <a:lvl8pPr marL="3199520" indent="0">
              <a:buNone/>
              <a:defRPr sz="2025"/>
            </a:lvl8pPr>
            <a:lvl9pPr marL="3656594" indent="0">
              <a:buNone/>
              <a:defRPr sz="20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7070" indent="0">
              <a:buNone/>
              <a:defRPr sz="1200"/>
            </a:lvl2pPr>
            <a:lvl3pPr marL="914153" indent="0">
              <a:buNone/>
              <a:defRPr sz="975"/>
            </a:lvl3pPr>
            <a:lvl4pPr marL="1371226" indent="0">
              <a:buNone/>
              <a:defRPr sz="900"/>
            </a:lvl4pPr>
            <a:lvl5pPr marL="1828304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4B-A999-4AFD-90B7-5411A6BB463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45E1-2D3D-4CE0-8BB3-052D4E46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1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4B-A999-4AFD-90B7-5411A6BB463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45E1-2D3D-4CE0-8BB3-052D4E46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9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4B-A999-4AFD-90B7-5411A6BB463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45E1-2D3D-4CE0-8BB3-052D4E46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72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Calm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6B352-3661-F546-840B-8D36A17B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2021 Medica | Medica Business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5FFCE-1ACA-5A4B-8D24-D0F693F7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3858" y="650591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EE2103-48B0-6640-BA05-6C7A012725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66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FE3ECABC-AEBD-1640-AD65-1AAECDA59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742" y="6506181"/>
            <a:ext cx="3086100" cy="365125"/>
          </a:xfrm>
        </p:spPr>
        <p:txBody>
          <a:bodyPr/>
          <a:lstStyle/>
          <a:p>
            <a:r>
              <a:rPr lang="en-US" dirty="0"/>
              <a:t>© 2021 Medica | Medica Business Confidential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96D79E-F383-7E4D-80F9-9A23DFD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3858" y="6505913"/>
            <a:ext cx="20574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7EE2103-48B0-6640-BA05-6C7A012725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26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 rot="5400000">
            <a:off x="2370138" y="-2397124"/>
            <a:ext cx="4424363" cy="9174163"/>
          </a:xfrm>
          <a:prstGeom prst="rect">
            <a:avLst/>
          </a:prstGeom>
          <a:solidFill>
            <a:srgbClr val="002850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 rot="5400000">
            <a:off x="3878264" y="519113"/>
            <a:ext cx="1404937" cy="9170988"/>
          </a:xfrm>
          <a:prstGeom prst="rect">
            <a:avLst/>
          </a:prstGeom>
          <a:solidFill>
            <a:srgbClr val="0065A6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457200" y="4402137"/>
            <a:ext cx="7696200" cy="1404939"/>
          </a:xfrm>
        </p:spPr>
        <p:txBody>
          <a:bodyPr anchor="ctr"/>
          <a:lstStyle>
            <a:lvl1pPr marL="0" indent="0">
              <a:lnSpc>
                <a:spcPts val="2200"/>
              </a:lnSpc>
              <a:buFont typeface="Arial" charset="0"/>
              <a:buNone/>
              <a:defRPr sz="2000" b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ctrTitle"/>
          </p:nvPr>
        </p:nvSpPr>
        <p:spPr>
          <a:xfrm>
            <a:off x="452439" y="2979739"/>
            <a:ext cx="8716962" cy="957264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sz="3800" b="1" cap="all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C01F01-A601-4FE5-8E71-6675F782C6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Confidential, unpublished property of New York Life Group Benefit Solutions. Do not duplicate or distribute. Use and distribution limited solely to authorized personnel. © 2020 New York</a:t>
            </a:r>
          </a:p>
        </p:txBody>
      </p:sp>
    </p:spTree>
    <p:extLst>
      <p:ext uri="{BB962C8B-B14F-4D97-AF65-F5344CB8AC3E}">
        <p14:creationId xmlns:p14="http://schemas.microsoft.com/office/powerpoint/2010/main" val="3413066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162302"/>
            <a:ext cx="4299857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300"/>
              </a:lnSpc>
              <a:defRPr sz="3600" b="1" cap="none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Cover Slide 1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17256"/>
            <a:ext cx="4812757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spc="225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257163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8" indent="0" algn="ctr">
              <a:buNone/>
              <a:defRPr sz="900"/>
            </a:lvl9pPr>
          </a:lstStyle>
          <a:p>
            <a:r>
              <a:rPr lang="en-US" dirty="0"/>
              <a:t>Subtitle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BE648F-7E2C-4FBD-8FE7-3383C258CD0E}"/>
              </a:ext>
            </a:extLst>
          </p:cNvPr>
          <p:cNvGrpSpPr/>
          <p:nvPr userDrawn="1"/>
        </p:nvGrpSpPr>
        <p:grpSpPr>
          <a:xfrm>
            <a:off x="6822624" y="4616150"/>
            <a:ext cx="2321377" cy="2241851"/>
            <a:chOff x="9096831" y="4616149"/>
            <a:chExt cx="3095169" cy="224185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2035F3D-DB25-45F3-B11C-956F3866113B}"/>
                </a:ext>
              </a:extLst>
            </p:cNvPr>
            <p:cNvSpPr/>
            <p:nvPr/>
          </p:nvSpPr>
          <p:spPr>
            <a:xfrm>
              <a:off x="9096831" y="4616150"/>
              <a:ext cx="1513575" cy="151357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B3E8A4-359D-4359-8DD2-1FD564BAB72B}"/>
                </a:ext>
              </a:extLst>
            </p:cNvPr>
            <p:cNvSpPr/>
            <p:nvPr/>
          </p:nvSpPr>
          <p:spPr>
            <a:xfrm>
              <a:off x="10968712" y="4616149"/>
              <a:ext cx="1223288" cy="1513576"/>
            </a:xfrm>
            <a:custGeom>
              <a:avLst/>
              <a:gdLst>
                <a:gd name="connsiteX0" fmla="*/ 756788 w 1223288"/>
                <a:gd name="connsiteY0" fmla="*/ 0 h 1513576"/>
                <a:gd name="connsiteX1" fmla="*/ 1179915 w 1223288"/>
                <a:gd name="connsiteY1" fmla="*/ 129248 h 1513576"/>
                <a:gd name="connsiteX2" fmla="*/ 1223288 w 1223288"/>
                <a:gd name="connsiteY2" fmla="*/ 165034 h 1513576"/>
                <a:gd name="connsiteX3" fmla="*/ 1223288 w 1223288"/>
                <a:gd name="connsiteY3" fmla="*/ 1348543 h 1513576"/>
                <a:gd name="connsiteX4" fmla="*/ 1179915 w 1223288"/>
                <a:gd name="connsiteY4" fmla="*/ 1384329 h 1513576"/>
                <a:gd name="connsiteX5" fmla="*/ 756788 w 1223288"/>
                <a:gd name="connsiteY5" fmla="*/ 1513576 h 1513576"/>
                <a:gd name="connsiteX6" fmla="*/ 0 w 1223288"/>
                <a:gd name="connsiteY6" fmla="*/ 756788 h 1513576"/>
                <a:gd name="connsiteX7" fmla="*/ 756788 w 1223288"/>
                <a:gd name="connsiteY7" fmla="*/ 0 h 151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3288" h="1513576">
                  <a:moveTo>
                    <a:pt x="756788" y="0"/>
                  </a:moveTo>
                  <a:cubicBezTo>
                    <a:pt x="913524" y="0"/>
                    <a:pt x="1059131" y="47648"/>
                    <a:pt x="1179915" y="129248"/>
                  </a:cubicBezTo>
                  <a:lnTo>
                    <a:pt x="1223288" y="165034"/>
                  </a:lnTo>
                  <a:lnTo>
                    <a:pt x="1223288" y="1348543"/>
                  </a:lnTo>
                  <a:lnTo>
                    <a:pt x="1179915" y="1384329"/>
                  </a:lnTo>
                  <a:cubicBezTo>
                    <a:pt x="1059131" y="1465929"/>
                    <a:pt x="913524" y="1513576"/>
                    <a:pt x="756788" y="1513576"/>
                  </a:cubicBezTo>
                  <a:cubicBezTo>
                    <a:pt x="338826" y="1513576"/>
                    <a:pt x="0" y="1174750"/>
                    <a:pt x="0" y="756788"/>
                  </a:cubicBezTo>
                  <a:cubicBezTo>
                    <a:pt x="0" y="338826"/>
                    <a:pt x="338826" y="0"/>
                    <a:pt x="756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5A0273-1CD0-41B2-8A02-F266A2E88A63}"/>
                </a:ext>
              </a:extLst>
            </p:cNvPr>
            <p:cNvSpPr/>
            <p:nvPr/>
          </p:nvSpPr>
          <p:spPr>
            <a:xfrm>
              <a:off x="9206371" y="6488031"/>
              <a:ext cx="1294496" cy="369969"/>
            </a:xfrm>
            <a:custGeom>
              <a:avLst/>
              <a:gdLst>
                <a:gd name="connsiteX0" fmla="*/ 647248 w 1294496"/>
                <a:gd name="connsiteY0" fmla="*/ 0 h 369969"/>
                <a:gd name="connsiteX1" fmla="*/ 1274788 w 1294496"/>
                <a:gd name="connsiteY1" fmla="*/ 333661 h 369969"/>
                <a:gd name="connsiteX2" fmla="*/ 1294496 w 1294496"/>
                <a:gd name="connsiteY2" fmla="*/ 369969 h 369969"/>
                <a:gd name="connsiteX3" fmla="*/ 0 w 1294496"/>
                <a:gd name="connsiteY3" fmla="*/ 369969 h 369969"/>
                <a:gd name="connsiteX4" fmla="*/ 19708 w 1294496"/>
                <a:gd name="connsiteY4" fmla="*/ 333661 h 369969"/>
                <a:gd name="connsiteX5" fmla="*/ 647248 w 1294496"/>
                <a:gd name="connsiteY5" fmla="*/ 0 h 36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4496" h="369969">
                  <a:moveTo>
                    <a:pt x="647248" y="0"/>
                  </a:moveTo>
                  <a:cubicBezTo>
                    <a:pt x="908474" y="0"/>
                    <a:pt x="1138788" y="132354"/>
                    <a:pt x="1274788" y="333661"/>
                  </a:cubicBezTo>
                  <a:lnTo>
                    <a:pt x="1294496" y="369969"/>
                  </a:lnTo>
                  <a:lnTo>
                    <a:pt x="0" y="369969"/>
                  </a:lnTo>
                  <a:lnTo>
                    <a:pt x="19708" y="333661"/>
                  </a:lnTo>
                  <a:cubicBezTo>
                    <a:pt x="155708" y="132354"/>
                    <a:pt x="386022" y="0"/>
                    <a:pt x="647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395B2B-97DA-4F19-9B45-D814206C31E3}"/>
                </a:ext>
              </a:extLst>
            </p:cNvPr>
            <p:cNvSpPr/>
            <p:nvPr/>
          </p:nvSpPr>
          <p:spPr>
            <a:xfrm>
              <a:off x="11078252" y="6488031"/>
              <a:ext cx="1113748" cy="369969"/>
            </a:xfrm>
            <a:custGeom>
              <a:avLst/>
              <a:gdLst>
                <a:gd name="connsiteX0" fmla="*/ 647248 w 1113748"/>
                <a:gd name="connsiteY0" fmla="*/ 0 h 369969"/>
                <a:gd name="connsiteX1" fmla="*/ 1007978 w 1113748"/>
                <a:gd name="connsiteY1" fmla="*/ 91341 h 369969"/>
                <a:gd name="connsiteX2" fmla="*/ 1113748 w 1113748"/>
                <a:gd name="connsiteY2" fmla="*/ 166507 h 369969"/>
                <a:gd name="connsiteX3" fmla="*/ 1113748 w 1113748"/>
                <a:gd name="connsiteY3" fmla="*/ 369969 h 369969"/>
                <a:gd name="connsiteX4" fmla="*/ 0 w 1113748"/>
                <a:gd name="connsiteY4" fmla="*/ 369969 h 369969"/>
                <a:gd name="connsiteX5" fmla="*/ 19708 w 1113748"/>
                <a:gd name="connsiteY5" fmla="*/ 333661 h 369969"/>
                <a:gd name="connsiteX6" fmla="*/ 647248 w 1113748"/>
                <a:gd name="connsiteY6" fmla="*/ 0 h 36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748" h="369969">
                  <a:moveTo>
                    <a:pt x="647248" y="0"/>
                  </a:moveTo>
                  <a:cubicBezTo>
                    <a:pt x="777861" y="0"/>
                    <a:pt x="900746" y="33089"/>
                    <a:pt x="1007978" y="91341"/>
                  </a:cubicBezTo>
                  <a:lnTo>
                    <a:pt x="1113748" y="166507"/>
                  </a:lnTo>
                  <a:lnTo>
                    <a:pt x="1113748" y="369969"/>
                  </a:lnTo>
                  <a:lnTo>
                    <a:pt x="0" y="369969"/>
                  </a:lnTo>
                  <a:lnTo>
                    <a:pt x="19708" y="333661"/>
                  </a:lnTo>
                  <a:cubicBezTo>
                    <a:pt x="155708" y="132354"/>
                    <a:pt x="386022" y="0"/>
                    <a:pt x="647248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CAEB1-3F8D-42DB-83DD-FED40FB2C6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1" y="522515"/>
            <a:ext cx="2877954" cy="92001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7BB08A8-E17B-481B-8B5B-B20D63BE08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4005747"/>
            <a:ext cx="2405743" cy="1220804"/>
          </a:xfrm>
        </p:spPr>
        <p:txBody>
          <a:bodyPr anchor="ctr" anchorCtr="0"/>
          <a:lstStyle>
            <a:lvl1pPr algn="ctr">
              <a:defRPr sz="13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Client logo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2137ED-9428-21A3-E042-5B7C37153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73" b="573"/>
          <a:stretch/>
        </p:blipFill>
        <p:spPr>
          <a:xfrm>
            <a:off x="5065950" y="581238"/>
            <a:ext cx="4078051" cy="3583364"/>
          </a:xfrm>
          <a:custGeom>
            <a:avLst/>
            <a:gdLst>
              <a:gd name="connsiteX0" fmla="*/ 1791909 w 5437401"/>
              <a:gd name="connsiteY0" fmla="*/ 0 h 3583364"/>
              <a:gd name="connsiteX1" fmla="*/ 5395948 w 5437401"/>
              <a:gd name="connsiteY1" fmla="*/ 0 h 3583364"/>
              <a:gd name="connsiteX2" fmla="*/ 5437401 w 5437401"/>
              <a:gd name="connsiteY2" fmla="*/ 2093 h 3583364"/>
              <a:gd name="connsiteX3" fmla="*/ 5437401 w 5437401"/>
              <a:gd name="connsiteY3" fmla="*/ 3581271 h 3583364"/>
              <a:gd name="connsiteX4" fmla="*/ 5395948 w 5437401"/>
              <a:gd name="connsiteY4" fmla="*/ 3583364 h 3583364"/>
              <a:gd name="connsiteX5" fmla="*/ 1791909 w 5437401"/>
              <a:gd name="connsiteY5" fmla="*/ 3583364 h 3583364"/>
              <a:gd name="connsiteX6" fmla="*/ 0 w 5437401"/>
              <a:gd name="connsiteY6" fmla="*/ 1791683 h 3583364"/>
              <a:gd name="connsiteX7" fmla="*/ 1791909 w 5437401"/>
              <a:gd name="connsiteY7" fmla="*/ 0 h 358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7401" h="3583364">
                <a:moveTo>
                  <a:pt x="1791909" y="0"/>
                </a:moveTo>
                <a:lnTo>
                  <a:pt x="5395948" y="0"/>
                </a:lnTo>
                <a:lnTo>
                  <a:pt x="5437401" y="2093"/>
                </a:lnTo>
                <a:lnTo>
                  <a:pt x="5437401" y="3581271"/>
                </a:lnTo>
                <a:lnTo>
                  <a:pt x="5395948" y="3583364"/>
                </a:lnTo>
                <a:lnTo>
                  <a:pt x="1791909" y="3583364"/>
                </a:lnTo>
                <a:cubicBezTo>
                  <a:pt x="802265" y="3583364"/>
                  <a:pt x="0" y="2781202"/>
                  <a:pt x="0" y="1791683"/>
                </a:cubicBezTo>
                <a:cubicBezTo>
                  <a:pt x="0" y="802163"/>
                  <a:pt x="802265" y="0"/>
                  <a:pt x="17919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83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2383 2.96296E-6 L -1.66667E-6 2.96296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42383 2.96296E-6 L 3.95833E-6 2.96296E-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42383 2.22222E-6 L -1.04167E-6 2.22222E-6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2383 3.33333E-6 L -4.16667E-7 3.33333E-6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4" grpId="1"/>
      <p:bldP spid="105" grpId="0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1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750"/>
                  </p:stCondLst>
                  <p:childTnLst>
                    <p:animMotion origin="layout" path="M -0.42383 2.22222E-6 L -1.04167E-6 2.22222E-6 " pathEditMode="relative" rAng="0" ptsTypes="AA">
                      <p:cBhvr>
                        <p:cTn dur="1250" fill="hold"/>
                        <p:tgtEl>
                          <p:spTgt spid="10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1185" y="0"/>
                    </p:animMotion>
                  </p:childTnLst>
                </p:cTn>
              </p:par>
            </p:tnLst>
          </p:tmpl>
        </p:tmplLst>
      </p:bldP>
      <p:bldP spid="3" grpId="0"/>
      <p:bldP spid="3" grpId="1"/>
      <p:bldP spid="17" grpId="0"/>
      <p:bldP spid="17" grpId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-85834"/>
            <a:ext cx="8458200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300"/>
              </a:lnSpc>
              <a:defRPr sz="33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Table of Contents Slide</a:t>
            </a:r>
          </a:p>
        </p:txBody>
      </p:sp>
    </p:spTree>
    <p:extLst>
      <p:ext uri="{BB962C8B-B14F-4D97-AF65-F5344CB8AC3E}">
        <p14:creationId xmlns:p14="http://schemas.microsoft.com/office/powerpoint/2010/main" val="35545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3628916"/>
            <a:ext cx="4964906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300"/>
              </a:lnSpc>
              <a:defRPr sz="3300" b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5010151"/>
            <a:ext cx="4964906" cy="222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spc="225">
                <a:solidFill>
                  <a:schemeClr val="bg2"/>
                </a:solidFill>
                <a:latin typeface="+mn-lt"/>
              </a:defRPr>
            </a:lvl1pPr>
            <a:lvl2pPr marL="257163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8" indent="0" algn="ctr">
              <a:buNone/>
              <a:defRPr sz="9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Rectangle: Single Corner Rounded 91">
            <a:extLst>
              <a:ext uri="{FF2B5EF4-FFF2-40B4-BE49-F238E27FC236}">
                <a16:creationId xmlns:a16="http://schemas.microsoft.com/office/drawing/2014/main" id="{225065AA-A3D0-0301-EA2D-5198A112F93F}"/>
              </a:ext>
            </a:extLst>
          </p:cNvPr>
          <p:cNvSpPr/>
          <p:nvPr userDrawn="1"/>
        </p:nvSpPr>
        <p:spPr>
          <a:xfrm rot="10800000" flipV="1">
            <a:off x="5637507" y="1"/>
            <a:ext cx="3506489" cy="6858000"/>
          </a:xfrm>
          <a:prstGeom prst="round1Rect">
            <a:avLst>
              <a:gd name="adj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009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 purple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628916"/>
            <a:ext cx="8458200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300"/>
              </a:lnSpc>
              <a:defRPr sz="3300" b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942241"/>
            <a:ext cx="8458200" cy="2904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spc="225">
                <a:solidFill>
                  <a:schemeClr val="bg2"/>
                </a:solidFill>
                <a:latin typeface="+mn-lt"/>
              </a:defRPr>
            </a:lvl1pPr>
            <a:lvl2pPr marL="257163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8" indent="0" algn="ctr">
              <a:buNone/>
              <a:defRPr sz="9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Rectangle: Single Corner Rounded 91">
            <a:extLst>
              <a:ext uri="{FF2B5EF4-FFF2-40B4-BE49-F238E27FC236}">
                <a16:creationId xmlns:a16="http://schemas.microsoft.com/office/drawing/2014/main" id="{6C557192-B510-01DC-C7D3-17AD6317D234}"/>
              </a:ext>
            </a:extLst>
          </p:cNvPr>
          <p:cNvSpPr/>
          <p:nvPr userDrawn="1"/>
        </p:nvSpPr>
        <p:spPr>
          <a:xfrm rot="10800000" flipV="1">
            <a:off x="5637507" y="1"/>
            <a:ext cx="3506489" cy="6858000"/>
          </a:xfrm>
          <a:prstGeom prst="round1Rect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4372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628916"/>
            <a:ext cx="8458200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300"/>
              </a:lnSpc>
              <a:defRPr sz="33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942241"/>
            <a:ext cx="8458200" cy="2904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350" spc="225" dirty="0">
                <a:solidFill>
                  <a:schemeClr val="bg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Subtitle</a:t>
            </a:r>
          </a:p>
        </p:txBody>
      </p:sp>
      <p:sp>
        <p:nvSpPr>
          <p:cNvPr id="4" name="Rectangle: Single Corner Rounded 91">
            <a:extLst>
              <a:ext uri="{FF2B5EF4-FFF2-40B4-BE49-F238E27FC236}">
                <a16:creationId xmlns:a16="http://schemas.microsoft.com/office/drawing/2014/main" id="{4CEFF356-2FE1-E973-0C70-5A5685F04229}"/>
              </a:ext>
            </a:extLst>
          </p:cNvPr>
          <p:cNvSpPr/>
          <p:nvPr userDrawn="1"/>
        </p:nvSpPr>
        <p:spPr>
          <a:xfrm rot="10800000" flipV="1">
            <a:off x="5637507" y="1"/>
            <a:ext cx="3506489" cy="6858000"/>
          </a:xfrm>
          <a:prstGeom prst="round1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4022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 green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628916"/>
            <a:ext cx="8458200" cy="115694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300"/>
              </a:lnSpc>
              <a:defRPr sz="33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10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942241"/>
            <a:ext cx="8458200" cy="2904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350" spc="225" dirty="0">
                <a:solidFill>
                  <a:schemeClr val="bg2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Subtitle</a:t>
            </a:r>
          </a:p>
        </p:txBody>
      </p:sp>
      <p:sp>
        <p:nvSpPr>
          <p:cNvPr id="16" name="Rectangle: Single Corner Rounded 91">
            <a:extLst>
              <a:ext uri="{FF2B5EF4-FFF2-40B4-BE49-F238E27FC236}">
                <a16:creationId xmlns:a16="http://schemas.microsoft.com/office/drawing/2014/main" id="{540DB0CC-4682-802B-B173-3992495928EC}"/>
              </a:ext>
            </a:extLst>
          </p:cNvPr>
          <p:cNvSpPr/>
          <p:nvPr userDrawn="1"/>
        </p:nvSpPr>
        <p:spPr>
          <a:xfrm rot="10800000" flipV="1">
            <a:off x="5637507" y="1"/>
            <a:ext cx="3506489" cy="6858000"/>
          </a:xfrm>
          <a:prstGeom prst="round1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508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Top Corners Rounded 3" hidden="1">
            <a:extLst>
              <a:ext uri="{FF2B5EF4-FFF2-40B4-BE49-F238E27FC236}">
                <a16:creationId xmlns:a16="http://schemas.microsoft.com/office/drawing/2014/main" id="{5A46739B-7369-4E93-A5BA-17F6CDF8A294}"/>
              </a:ext>
            </a:extLst>
          </p:cNvPr>
          <p:cNvSpPr/>
          <p:nvPr userDrawn="1"/>
        </p:nvSpPr>
        <p:spPr>
          <a:xfrm>
            <a:off x="7039304" y="-2"/>
            <a:ext cx="1879983" cy="389107"/>
          </a:xfrm>
          <a:prstGeom prst="round2SameRect">
            <a:avLst>
              <a:gd name="adj1" fmla="val 0"/>
              <a:gd name="adj2" fmla="val 353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750" b="1" dirty="0">
                <a:solidFill>
                  <a:schemeClr val="bg1"/>
                </a:solidFill>
              </a:rPr>
              <a:t>ABOUT HEALTHPARTNERS </a:t>
            </a:r>
          </a:p>
        </p:txBody>
      </p:sp>
    </p:spTree>
    <p:extLst>
      <p:ext uri="{BB962C8B-B14F-4D97-AF65-F5344CB8AC3E}">
        <p14:creationId xmlns:p14="http://schemas.microsoft.com/office/powerpoint/2010/main" val="26558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BBE6D6-A62E-41D8-ACAD-4FA2F7E2D913}"/>
              </a:ext>
            </a:extLst>
          </p:cNvPr>
          <p:cNvGrpSpPr/>
          <p:nvPr userDrawn="1"/>
        </p:nvGrpSpPr>
        <p:grpSpPr>
          <a:xfrm rot="5400000">
            <a:off x="-3314698" y="3314701"/>
            <a:ext cx="6858001" cy="228605"/>
            <a:chOff x="0" y="6264264"/>
            <a:chExt cx="12192000" cy="5937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BF56B7-D02E-492B-A72A-3007DA3CFBF2}"/>
                </a:ext>
              </a:extLst>
            </p:cNvPr>
            <p:cNvSpPr/>
            <p:nvPr userDrawn="1"/>
          </p:nvSpPr>
          <p:spPr>
            <a:xfrm>
              <a:off x="0" y="6264274"/>
              <a:ext cx="12192000" cy="5937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051449-699D-4D6A-998A-C955E961FA6A}"/>
                </a:ext>
              </a:extLst>
            </p:cNvPr>
            <p:cNvSpPr/>
            <p:nvPr userDrawn="1"/>
          </p:nvSpPr>
          <p:spPr>
            <a:xfrm>
              <a:off x="1067673" y="6264274"/>
              <a:ext cx="4017866" cy="593726"/>
            </a:xfrm>
            <a:custGeom>
              <a:avLst/>
              <a:gdLst>
                <a:gd name="connsiteX0" fmla="*/ 380069 w 4017866"/>
                <a:gd name="connsiteY0" fmla="*/ 0 h 593726"/>
                <a:gd name="connsiteX1" fmla="*/ 3637797 w 4017866"/>
                <a:gd name="connsiteY1" fmla="*/ 0 h 593726"/>
                <a:gd name="connsiteX2" fmla="*/ 3694522 w 4017866"/>
                <a:gd name="connsiteY2" fmla="*/ 62413 h 593726"/>
                <a:gd name="connsiteX3" fmla="*/ 3929688 w 4017866"/>
                <a:gd name="connsiteY3" fmla="*/ 410679 h 593726"/>
                <a:gd name="connsiteX4" fmla="*/ 4017866 w 4017866"/>
                <a:gd name="connsiteY4" fmla="*/ 593726 h 593726"/>
                <a:gd name="connsiteX5" fmla="*/ 0 w 4017866"/>
                <a:gd name="connsiteY5" fmla="*/ 593726 h 593726"/>
                <a:gd name="connsiteX6" fmla="*/ 88178 w 4017866"/>
                <a:gd name="connsiteY6" fmla="*/ 410679 h 593726"/>
                <a:gd name="connsiteX7" fmla="*/ 323344 w 4017866"/>
                <a:gd name="connsiteY7" fmla="*/ 62413 h 593726"/>
                <a:gd name="connsiteX8" fmla="*/ 380069 w 4017866"/>
                <a:gd name="connsiteY8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7866" h="593726">
                  <a:moveTo>
                    <a:pt x="380069" y="0"/>
                  </a:moveTo>
                  <a:lnTo>
                    <a:pt x="3637797" y="0"/>
                  </a:lnTo>
                  <a:lnTo>
                    <a:pt x="3694522" y="62413"/>
                  </a:lnTo>
                  <a:cubicBezTo>
                    <a:pt x="3783556" y="170297"/>
                    <a:pt x="3862433" y="286873"/>
                    <a:pt x="3929688" y="410679"/>
                  </a:cubicBezTo>
                  <a:lnTo>
                    <a:pt x="4017866" y="593726"/>
                  </a:lnTo>
                  <a:lnTo>
                    <a:pt x="0" y="593726"/>
                  </a:lnTo>
                  <a:lnTo>
                    <a:pt x="88178" y="410679"/>
                  </a:lnTo>
                  <a:cubicBezTo>
                    <a:pt x="155434" y="286873"/>
                    <a:pt x="234310" y="170297"/>
                    <a:pt x="323344" y="62413"/>
                  </a:cubicBezTo>
                  <a:lnTo>
                    <a:pt x="380069" y="0"/>
                  </a:lnTo>
                  <a:close/>
                </a:path>
              </a:pathLst>
            </a:custGeom>
            <a:solidFill>
              <a:srgbClr val="7CC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334B31B-1C0F-4D17-BD51-D877F14C338C}"/>
                </a:ext>
              </a:extLst>
            </p:cNvPr>
            <p:cNvSpPr/>
            <p:nvPr userDrawn="1"/>
          </p:nvSpPr>
          <p:spPr>
            <a:xfrm>
              <a:off x="4705471" y="6264274"/>
              <a:ext cx="6121351" cy="593726"/>
            </a:xfrm>
            <a:custGeom>
              <a:avLst/>
              <a:gdLst>
                <a:gd name="connsiteX0" fmla="*/ 0 w 6121351"/>
                <a:gd name="connsiteY0" fmla="*/ 0 h 593726"/>
                <a:gd name="connsiteX1" fmla="*/ 6121351 w 6121351"/>
                <a:gd name="connsiteY1" fmla="*/ 0 h 593726"/>
                <a:gd name="connsiteX2" fmla="*/ 5527626 w 6121351"/>
                <a:gd name="connsiteY2" fmla="*/ 593726 h 593726"/>
                <a:gd name="connsiteX3" fmla="*/ 380069 w 6121351"/>
                <a:gd name="connsiteY3" fmla="*/ 593726 h 593726"/>
                <a:gd name="connsiteX4" fmla="*/ 291891 w 6121351"/>
                <a:gd name="connsiteY4" fmla="*/ 410679 h 593726"/>
                <a:gd name="connsiteX5" fmla="*/ 56725 w 6121351"/>
                <a:gd name="connsiteY5" fmla="*/ 62413 h 593726"/>
                <a:gd name="connsiteX6" fmla="*/ 0 w 6121351"/>
                <a:gd name="connsiteY6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21351" h="593726">
                  <a:moveTo>
                    <a:pt x="0" y="0"/>
                  </a:moveTo>
                  <a:lnTo>
                    <a:pt x="6121351" y="0"/>
                  </a:lnTo>
                  <a:lnTo>
                    <a:pt x="5527626" y="593726"/>
                  </a:lnTo>
                  <a:lnTo>
                    <a:pt x="380069" y="593726"/>
                  </a:lnTo>
                  <a:lnTo>
                    <a:pt x="291891" y="410679"/>
                  </a:lnTo>
                  <a:cubicBezTo>
                    <a:pt x="224636" y="286873"/>
                    <a:pt x="145759" y="170297"/>
                    <a:pt x="56725" y="624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7DFE11-3B2B-4574-A729-23B5242A395D}"/>
                </a:ext>
              </a:extLst>
            </p:cNvPr>
            <p:cNvSpPr/>
            <p:nvPr userDrawn="1"/>
          </p:nvSpPr>
          <p:spPr>
            <a:xfrm>
              <a:off x="9645690" y="6264274"/>
              <a:ext cx="2546310" cy="593726"/>
            </a:xfrm>
            <a:custGeom>
              <a:avLst/>
              <a:gdLst>
                <a:gd name="connsiteX0" fmla="*/ 593725 w 2546310"/>
                <a:gd name="connsiteY0" fmla="*/ 0 h 593726"/>
                <a:gd name="connsiteX1" fmla="*/ 2546310 w 2546310"/>
                <a:gd name="connsiteY1" fmla="*/ 0 h 593726"/>
                <a:gd name="connsiteX2" fmla="*/ 2546310 w 2546310"/>
                <a:gd name="connsiteY2" fmla="*/ 593726 h 593726"/>
                <a:gd name="connsiteX3" fmla="*/ 0 w 2546310"/>
                <a:gd name="connsiteY3" fmla="*/ 593726 h 593726"/>
                <a:gd name="connsiteX4" fmla="*/ 593725 w 2546310"/>
                <a:gd name="connsiteY4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310" h="593726">
                  <a:moveTo>
                    <a:pt x="593725" y="0"/>
                  </a:moveTo>
                  <a:lnTo>
                    <a:pt x="2546310" y="0"/>
                  </a:lnTo>
                  <a:lnTo>
                    <a:pt x="2546310" y="593726"/>
                  </a:lnTo>
                  <a:lnTo>
                    <a:pt x="0" y="593726"/>
                  </a:lnTo>
                  <a:lnTo>
                    <a:pt x="59372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A27A96-98B2-4BD1-9D62-871CFBE1B26E}"/>
              </a:ext>
            </a:extLst>
          </p:cNvPr>
          <p:cNvGrpSpPr/>
          <p:nvPr userDrawn="1"/>
        </p:nvGrpSpPr>
        <p:grpSpPr>
          <a:xfrm>
            <a:off x="-1" y="-1"/>
            <a:ext cx="228598" cy="304797"/>
            <a:chOff x="-1" y="-1"/>
            <a:chExt cx="304797" cy="3047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29AC05-12A8-4F66-84CA-473F2E299A62}"/>
                </a:ext>
              </a:extLst>
            </p:cNvPr>
            <p:cNvSpPr/>
            <p:nvPr userDrawn="1"/>
          </p:nvSpPr>
          <p:spPr>
            <a:xfrm flipV="1">
              <a:off x="-1" y="-1"/>
              <a:ext cx="304797" cy="30479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B41D94-B5C3-40F2-9FCA-7F3C78BDB1C8}"/>
                </a:ext>
              </a:extLst>
            </p:cNvPr>
            <p:cNvGrpSpPr/>
            <p:nvPr userDrawn="1"/>
          </p:nvGrpSpPr>
          <p:grpSpPr>
            <a:xfrm>
              <a:off x="88317" y="103148"/>
              <a:ext cx="128160" cy="98498"/>
              <a:chOff x="88317" y="99577"/>
              <a:chExt cx="128160" cy="9849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6091524-28A9-4E55-909F-54FF7D5F01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99577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F58F094-FC64-4AB9-84A6-E4446E4AB28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148826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CB98332-4FC8-40A3-B379-7C701B3905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198075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: Top Corners Rounded 15" hidden="1">
            <a:extLst>
              <a:ext uri="{FF2B5EF4-FFF2-40B4-BE49-F238E27FC236}">
                <a16:creationId xmlns:a16="http://schemas.microsoft.com/office/drawing/2014/main" id="{A34DEF14-0421-44EA-A3DC-07521C0E3A1D}"/>
              </a:ext>
            </a:extLst>
          </p:cNvPr>
          <p:cNvSpPr/>
          <p:nvPr userDrawn="1"/>
        </p:nvSpPr>
        <p:spPr>
          <a:xfrm>
            <a:off x="7039304" y="-2"/>
            <a:ext cx="1879983" cy="389107"/>
          </a:xfrm>
          <a:prstGeom prst="round2SameRect">
            <a:avLst>
              <a:gd name="adj1" fmla="val 0"/>
              <a:gd name="adj2" fmla="val 353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750" b="1" dirty="0">
                <a:solidFill>
                  <a:schemeClr val="bg1"/>
                </a:solidFill>
              </a:rPr>
              <a:t>MEDICAL PLAN </a:t>
            </a:r>
          </a:p>
        </p:txBody>
      </p:sp>
    </p:spTree>
    <p:extLst>
      <p:ext uri="{BB962C8B-B14F-4D97-AF65-F5344CB8AC3E}">
        <p14:creationId xmlns:p14="http://schemas.microsoft.com/office/powerpoint/2010/main" val="24317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A2B935-4455-4EA9-A6DE-76BA68DA3FD6}"/>
              </a:ext>
            </a:extLst>
          </p:cNvPr>
          <p:cNvGrpSpPr/>
          <p:nvPr userDrawn="1"/>
        </p:nvGrpSpPr>
        <p:grpSpPr>
          <a:xfrm rot="5400000">
            <a:off x="-3314698" y="3314701"/>
            <a:ext cx="6858001" cy="228605"/>
            <a:chOff x="0" y="6264264"/>
            <a:chExt cx="12192000" cy="59373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8DE59C4-28CF-40BB-9699-204D4BEEF37D}"/>
                </a:ext>
              </a:extLst>
            </p:cNvPr>
            <p:cNvSpPr/>
            <p:nvPr userDrawn="1"/>
          </p:nvSpPr>
          <p:spPr>
            <a:xfrm>
              <a:off x="0" y="6264274"/>
              <a:ext cx="12192000" cy="5937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3BBC717-1FF2-4FFB-9F4E-09535CE971AB}"/>
                </a:ext>
              </a:extLst>
            </p:cNvPr>
            <p:cNvSpPr/>
            <p:nvPr userDrawn="1"/>
          </p:nvSpPr>
          <p:spPr>
            <a:xfrm>
              <a:off x="1067673" y="6264274"/>
              <a:ext cx="4017866" cy="593726"/>
            </a:xfrm>
            <a:custGeom>
              <a:avLst/>
              <a:gdLst>
                <a:gd name="connsiteX0" fmla="*/ 380069 w 4017866"/>
                <a:gd name="connsiteY0" fmla="*/ 0 h 593726"/>
                <a:gd name="connsiteX1" fmla="*/ 3637797 w 4017866"/>
                <a:gd name="connsiteY1" fmla="*/ 0 h 593726"/>
                <a:gd name="connsiteX2" fmla="*/ 3694522 w 4017866"/>
                <a:gd name="connsiteY2" fmla="*/ 62413 h 593726"/>
                <a:gd name="connsiteX3" fmla="*/ 3929688 w 4017866"/>
                <a:gd name="connsiteY3" fmla="*/ 410679 h 593726"/>
                <a:gd name="connsiteX4" fmla="*/ 4017866 w 4017866"/>
                <a:gd name="connsiteY4" fmla="*/ 593726 h 593726"/>
                <a:gd name="connsiteX5" fmla="*/ 0 w 4017866"/>
                <a:gd name="connsiteY5" fmla="*/ 593726 h 593726"/>
                <a:gd name="connsiteX6" fmla="*/ 88178 w 4017866"/>
                <a:gd name="connsiteY6" fmla="*/ 410679 h 593726"/>
                <a:gd name="connsiteX7" fmla="*/ 323344 w 4017866"/>
                <a:gd name="connsiteY7" fmla="*/ 62413 h 593726"/>
                <a:gd name="connsiteX8" fmla="*/ 380069 w 4017866"/>
                <a:gd name="connsiteY8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7866" h="593726">
                  <a:moveTo>
                    <a:pt x="380069" y="0"/>
                  </a:moveTo>
                  <a:lnTo>
                    <a:pt x="3637797" y="0"/>
                  </a:lnTo>
                  <a:lnTo>
                    <a:pt x="3694522" y="62413"/>
                  </a:lnTo>
                  <a:cubicBezTo>
                    <a:pt x="3783556" y="170297"/>
                    <a:pt x="3862433" y="286873"/>
                    <a:pt x="3929688" y="410679"/>
                  </a:cubicBezTo>
                  <a:lnTo>
                    <a:pt x="4017866" y="593726"/>
                  </a:lnTo>
                  <a:lnTo>
                    <a:pt x="0" y="593726"/>
                  </a:lnTo>
                  <a:lnTo>
                    <a:pt x="88178" y="410679"/>
                  </a:lnTo>
                  <a:cubicBezTo>
                    <a:pt x="155434" y="286873"/>
                    <a:pt x="234310" y="170297"/>
                    <a:pt x="323344" y="62413"/>
                  </a:cubicBezTo>
                  <a:lnTo>
                    <a:pt x="38006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572FB40-4D83-4CDE-8C24-D5221A4C00C5}"/>
                </a:ext>
              </a:extLst>
            </p:cNvPr>
            <p:cNvSpPr/>
            <p:nvPr userDrawn="1"/>
          </p:nvSpPr>
          <p:spPr>
            <a:xfrm>
              <a:off x="4705471" y="6264274"/>
              <a:ext cx="6121351" cy="593726"/>
            </a:xfrm>
            <a:custGeom>
              <a:avLst/>
              <a:gdLst>
                <a:gd name="connsiteX0" fmla="*/ 0 w 6121351"/>
                <a:gd name="connsiteY0" fmla="*/ 0 h 593726"/>
                <a:gd name="connsiteX1" fmla="*/ 6121351 w 6121351"/>
                <a:gd name="connsiteY1" fmla="*/ 0 h 593726"/>
                <a:gd name="connsiteX2" fmla="*/ 5527626 w 6121351"/>
                <a:gd name="connsiteY2" fmla="*/ 593726 h 593726"/>
                <a:gd name="connsiteX3" fmla="*/ 380069 w 6121351"/>
                <a:gd name="connsiteY3" fmla="*/ 593726 h 593726"/>
                <a:gd name="connsiteX4" fmla="*/ 291891 w 6121351"/>
                <a:gd name="connsiteY4" fmla="*/ 410679 h 593726"/>
                <a:gd name="connsiteX5" fmla="*/ 56725 w 6121351"/>
                <a:gd name="connsiteY5" fmla="*/ 62413 h 593726"/>
                <a:gd name="connsiteX6" fmla="*/ 0 w 6121351"/>
                <a:gd name="connsiteY6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21351" h="593726">
                  <a:moveTo>
                    <a:pt x="0" y="0"/>
                  </a:moveTo>
                  <a:lnTo>
                    <a:pt x="6121351" y="0"/>
                  </a:lnTo>
                  <a:lnTo>
                    <a:pt x="5527626" y="593726"/>
                  </a:lnTo>
                  <a:lnTo>
                    <a:pt x="380069" y="593726"/>
                  </a:lnTo>
                  <a:lnTo>
                    <a:pt x="291891" y="410679"/>
                  </a:lnTo>
                  <a:cubicBezTo>
                    <a:pt x="224636" y="286873"/>
                    <a:pt x="145759" y="170297"/>
                    <a:pt x="56725" y="624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D2F3979-52DC-49B7-A209-F2616DD254A5}"/>
                </a:ext>
              </a:extLst>
            </p:cNvPr>
            <p:cNvSpPr/>
            <p:nvPr userDrawn="1"/>
          </p:nvSpPr>
          <p:spPr>
            <a:xfrm>
              <a:off x="9645690" y="6264274"/>
              <a:ext cx="2546310" cy="593726"/>
            </a:xfrm>
            <a:custGeom>
              <a:avLst/>
              <a:gdLst>
                <a:gd name="connsiteX0" fmla="*/ 593725 w 2546310"/>
                <a:gd name="connsiteY0" fmla="*/ 0 h 593726"/>
                <a:gd name="connsiteX1" fmla="*/ 2546310 w 2546310"/>
                <a:gd name="connsiteY1" fmla="*/ 0 h 593726"/>
                <a:gd name="connsiteX2" fmla="*/ 2546310 w 2546310"/>
                <a:gd name="connsiteY2" fmla="*/ 593726 h 593726"/>
                <a:gd name="connsiteX3" fmla="*/ 0 w 2546310"/>
                <a:gd name="connsiteY3" fmla="*/ 593726 h 593726"/>
                <a:gd name="connsiteX4" fmla="*/ 593725 w 2546310"/>
                <a:gd name="connsiteY4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310" h="593726">
                  <a:moveTo>
                    <a:pt x="593725" y="0"/>
                  </a:moveTo>
                  <a:lnTo>
                    <a:pt x="2546310" y="0"/>
                  </a:lnTo>
                  <a:lnTo>
                    <a:pt x="2546310" y="593726"/>
                  </a:lnTo>
                  <a:lnTo>
                    <a:pt x="0" y="593726"/>
                  </a:lnTo>
                  <a:lnTo>
                    <a:pt x="593725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07F54D-16C7-4DB0-A54F-4B95AF481433}"/>
              </a:ext>
            </a:extLst>
          </p:cNvPr>
          <p:cNvGrpSpPr/>
          <p:nvPr userDrawn="1"/>
        </p:nvGrpSpPr>
        <p:grpSpPr>
          <a:xfrm>
            <a:off x="-1" y="-1"/>
            <a:ext cx="228598" cy="304797"/>
            <a:chOff x="-1" y="-1"/>
            <a:chExt cx="304797" cy="30479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B56486-5AEA-4D8E-A389-974F6486147A}"/>
                </a:ext>
              </a:extLst>
            </p:cNvPr>
            <p:cNvSpPr/>
            <p:nvPr userDrawn="1"/>
          </p:nvSpPr>
          <p:spPr>
            <a:xfrm flipV="1">
              <a:off x="-1" y="-1"/>
              <a:ext cx="304797" cy="30479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276B54E-377E-46B0-9FF8-49033DF950BD}"/>
                </a:ext>
              </a:extLst>
            </p:cNvPr>
            <p:cNvGrpSpPr/>
            <p:nvPr userDrawn="1"/>
          </p:nvGrpSpPr>
          <p:grpSpPr>
            <a:xfrm>
              <a:off x="88317" y="103148"/>
              <a:ext cx="128160" cy="98498"/>
              <a:chOff x="88317" y="99577"/>
              <a:chExt cx="128160" cy="9849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CEEC2D8-6D37-4F8F-8347-4931CFA7CD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99577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1C5257E-B206-4131-96B4-5EFE461E02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148826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5F3C3EC-46DB-4C91-99FD-44C290B07B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198075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Rectangle: Top Corners Rounded 37" hidden="1">
            <a:extLst>
              <a:ext uri="{FF2B5EF4-FFF2-40B4-BE49-F238E27FC236}">
                <a16:creationId xmlns:a16="http://schemas.microsoft.com/office/drawing/2014/main" id="{67177316-5128-4850-94B1-B9C3324B8D89}"/>
              </a:ext>
            </a:extLst>
          </p:cNvPr>
          <p:cNvSpPr/>
          <p:nvPr userDrawn="1"/>
        </p:nvSpPr>
        <p:spPr>
          <a:xfrm>
            <a:off x="7039304" y="-2"/>
            <a:ext cx="1879983" cy="389107"/>
          </a:xfrm>
          <a:prstGeom prst="round2SameRect">
            <a:avLst>
              <a:gd name="adj1" fmla="val 0"/>
              <a:gd name="adj2" fmla="val 353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750" b="1" dirty="0">
                <a:solidFill>
                  <a:schemeClr val="bg1"/>
                </a:solidFill>
              </a:rPr>
              <a:t>PRESCRIPTION BENEFITS </a:t>
            </a:r>
          </a:p>
        </p:txBody>
      </p:sp>
    </p:spTree>
    <p:extLst>
      <p:ext uri="{BB962C8B-B14F-4D97-AF65-F5344CB8AC3E}">
        <p14:creationId xmlns:p14="http://schemas.microsoft.com/office/powerpoint/2010/main" val="37343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C735FE-3147-4F63-B6D7-96A68FC940E8}"/>
              </a:ext>
            </a:extLst>
          </p:cNvPr>
          <p:cNvGrpSpPr/>
          <p:nvPr userDrawn="1"/>
        </p:nvGrpSpPr>
        <p:grpSpPr>
          <a:xfrm rot="5400000">
            <a:off x="-3314698" y="3314701"/>
            <a:ext cx="6858001" cy="228605"/>
            <a:chOff x="0" y="6264264"/>
            <a:chExt cx="12192000" cy="59373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086251B-D74C-46DF-9486-268FA1752904}"/>
                </a:ext>
              </a:extLst>
            </p:cNvPr>
            <p:cNvSpPr/>
            <p:nvPr userDrawn="1"/>
          </p:nvSpPr>
          <p:spPr>
            <a:xfrm>
              <a:off x="0" y="6264274"/>
              <a:ext cx="12192000" cy="593726"/>
            </a:xfrm>
            <a:prstGeom prst="rect">
              <a:avLst/>
            </a:prstGeom>
            <a:solidFill>
              <a:srgbClr val="7EC3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4FF67C6-CE7F-42FF-BD6A-820AA7E546CA}"/>
                </a:ext>
              </a:extLst>
            </p:cNvPr>
            <p:cNvSpPr/>
            <p:nvPr userDrawn="1"/>
          </p:nvSpPr>
          <p:spPr>
            <a:xfrm>
              <a:off x="1067673" y="6264274"/>
              <a:ext cx="4017866" cy="593726"/>
            </a:xfrm>
            <a:custGeom>
              <a:avLst/>
              <a:gdLst>
                <a:gd name="connsiteX0" fmla="*/ 380069 w 4017866"/>
                <a:gd name="connsiteY0" fmla="*/ 0 h 593726"/>
                <a:gd name="connsiteX1" fmla="*/ 3637797 w 4017866"/>
                <a:gd name="connsiteY1" fmla="*/ 0 h 593726"/>
                <a:gd name="connsiteX2" fmla="*/ 3694522 w 4017866"/>
                <a:gd name="connsiteY2" fmla="*/ 62413 h 593726"/>
                <a:gd name="connsiteX3" fmla="*/ 3929688 w 4017866"/>
                <a:gd name="connsiteY3" fmla="*/ 410679 h 593726"/>
                <a:gd name="connsiteX4" fmla="*/ 4017866 w 4017866"/>
                <a:gd name="connsiteY4" fmla="*/ 593726 h 593726"/>
                <a:gd name="connsiteX5" fmla="*/ 0 w 4017866"/>
                <a:gd name="connsiteY5" fmla="*/ 593726 h 593726"/>
                <a:gd name="connsiteX6" fmla="*/ 88178 w 4017866"/>
                <a:gd name="connsiteY6" fmla="*/ 410679 h 593726"/>
                <a:gd name="connsiteX7" fmla="*/ 323344 w 4017866"/>
                <a:gd name="connsiteY7" fmla="*/ 62413 h 593726"/>
                <a:gd name="connsiteX8" fmla="*/ 380069 w 4017866"/>
                <a:gd name="connsiteY8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7866" h="593726">
                  <a:moveTo>
                    <a:pt x="380069" y="0"/>
                  </a:moveTo>
                  <a:lnTo>
                    <a:pt x="3637797" y="0"/>
                  </a:lnTo>
                  <a:lnTo>
                    <a:pt x="3694522" y="62413"/>
                  </a:lnTo>
                  <a:cubicBezTo>
                    <a:pt x="3783556" y="170297"/>
                    <a:pt x="3862433" y="286873"/>
                    <a:pt x="3929688" y="410679"/>
                  </a:cubicBezTo>
                  <a:lnTo>
                    <a:pt x="4017866" y="593726"/>
                  </a:lnTo>
                  <a:lnTo>
                    <a:pt x="0" y="593726"/>
                  </a:lnTo>
                  <a:lnTo>
                    <a:pt x="88178" y="410679"/>
                  </a:lnTo>
                  <a:cubicBezTo>
                    <a:pt x="155434" y="286873"/>
                    <a:pt x="234310" y="170297"/>
                    <a:pt x="323344" y="62413"/>
                  </a:cubicBezTo>
                  <a:lnTo>
                    <a:pt x="380069" y="0"/>
                  </a:lnTo>
                  <a:close/>
                </a:path>
              </a:pathLst>
            </a:custGeom>
            <a:solidFill>
              <a:srgbClr val="B7D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267FEF0-4F35-48FB-9B1E-69EAB9314870}"/>
                </a:ext>
              </a:extLst>
            </p:cNvPr>
            <p:cNvSpPr/>
            <p:nvPr userDrawn="1"/>
          </p:nvSpPr>
          <p:spPr>
            <a:xfrm>
              <a:off x="4705471" y="6264274"/>
              <a:ext cx="6121351" cy="593726"/>
            </a:xfrm>
            <a:custGeom>
              <a:avLst/>
              <a:gdLst>
                <a:gd name="connsiteX0" fmla="*/ 0 w 6121351"/>
                <a:gd name="connsiteY0" fmla="*/ 0 h 593726"/>
                <a:gd name="connsiteX1" fmla="*/ 6121351 w 6121351"/>
                <a:gd name="connsiteY1" fmla="*/ 0 h 593726"/>
                <a:gd name="connsiteX2" fmla="*/ 5527626 w 6121351"/>
                <a:gd name="connsiteY2" fmla="*/ 593726 h 593726"/>
                <a:gd name="connsiteX3" fmla="*/ 380069 w 6121351"/>
                <a:gd name="connsiteY3" fmla="*/ 593726 h 593726"/>
                <a:gd name="connsiteX4" fmla="*/ 291891 w 6121351"/>
                <a:gd name="connsiteY4" fmla="*/ 410679 h 593726"/>
                <a:gd name="connsiteX5" fmla="*/ 56725 w 6121351"/>
                <a:gd name="connsiteY5" fmla="*/ 62413 h 593726"/>
                <a:gd name="connsiteX6" fmla="*/ 0 w 6121351"/>
                <a:gd name="connsiteY6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21351" h="593726">
                  <a:moveTo>
                    <a:pt x="0" y="0"/>
                  </a:moveTo>
                  <a:lnTo>
                    <a:pt x="6121351" y="0"/>
                  </a:lnTo>
                  <a:lnTo>
                    <a:pt x="5527626" y="593726"/>
                  </a:lnTo>
                  <a:lnTo>
                    <a:pt x="380069" y="593726"/>
                  </a:lnTo>
                  <a:lnTo>
                    <a:pt x="291891" y="410679"/>
                  </a:lnTo>
                  <a:cubicBezTo>
                    <a:pt x="224636" y="286873"/>
                    <a:pt x="145759" y="170297"/>
                    <a:pt x="56725" y="624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EC3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E5D6A5A-1CC6-48C9-BD5E-2132CD186FA2}"/>
                </a:ext>
              </a:extLst>
            </p:cNvPr>
            <p:cNvSpPr/>
            <p:nvPr userDrawn="1"/>
          </p:nvSpPr>
          <p:spPr>
            <a:xfrm>
              <a:off x="9645690" y="6264274"/>
              <a:ext cx="2546310" cy="593726"/>
            </a:xfrm>
            <a:custGeom>
              <a:avLst/>
              <a:gdLst>
                <a:gd name="connsiteX0" fmla="*/ 593725 w 2546310"/>
                <a:gd name="connsiteY0" fmla="*/ 0 h 593726"/>
                <a:gd name="connsiteX1" fmla="*/ 2546310 w 2546310"/>
                <a:gd name="connsiteY1" fmla="*/ 0 h 593726"/>
                <a:gd name="connsiteX2" fmla="*/ 2546310 w 2546310"/>
                <a:gd name="connsiteY2" fmla="*/ 593726 h 593726"/>
                <a:gd name="connsiteX3" fmla="*/ 0 w 2546310"/>
                <a:gd name="connsiteY3" fmla="*/ 593726 h 593726"/>
                <a:gd name="connsiteX4" fmla="*/ 593725 w 2546310"/>
                <a:gd name="connsiteY4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310" h="593726">
                  <a:moveTo>
                    <a:pt x="593725" y="0"/>
                  </a:moveTo>
                  <a:lnTo>
                    <a:pt x="2546310" y="0"/>
                  </a:lnTo>
                  <a:lnTo>
                    <a:pt x="2546310" y="593726"/>
                  </a:lnTo>
                  <a:lnTo>
                    <a:pt x="0" y="593726"/>
                  </a:lnTo>
                  <a:lnTo>
                    <a:pt x="593725" y="0"/>
                  </a:lnTo>
                  <a:close/>
                </a:path>
              </a:pathLst>
            </a:custGeom>
            <a:solidFill>
              <a:srgbClr val="589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D1B994-C54A-471F-8D58-33E538994D59}"/>
              </a:ext>
            </a:extLst>
          </p:cNvPr>
          <p:cNvGrpSpPr/>
          <p:nvPr userDrawn="1"/>
        </p:nvGrpSpPr>
        <p:grpSpPr>
          <a:xfrm>
            <a:off x="-1" y="-1"/>
            <a:ext cx="228598" cy="304797"/>
            <a:chOff x="-1" y="-1"/>
            <a:chExt cx="304797" cy="30479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79C52D2-1F94-4068-AE33-BC6C91615014}"/>
                </a:ext>
              </a:extLst>
            </p:cNvPr>
            <p:cNvSpPr/>
            <p:nvPr userDrawn="1"/>
          </p:nvSpPr>
          <p:spPr>
            <a:xfrm flipV="1">
              <a:off x="-1" y="-1"/>
              <a:ext cx="304797" cy="304797"/>
            </a:xfrm>
            <a:prstGeom prst="rect">
              <a:avLst/>
            </a:prstGeom>
            <a:solidFill>
              <a:srgbClr val="589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843B498-D87B-43A6-A3A6-5463AAEAAD18}"/>
                </a:ext>
              </a:extLst>
            </p:cNvPr>
            <p:cNvGrpSpPr/>
            <p:nvPr userDrawn="1"/>
          </p:nvGrpSpPr>
          <p:grpSpPr>
            <a:xfrm>
              <a:off x="88317" y="103148"/>
              <a:ext cx="128160" cy="98498"/>
              <a:chOff x="88317" y="99577"/>
              <a:chExt cx="128160" cy="98498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3582FD9-B718-4D92-A705-5313F5A4560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99577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A1D1260-6729-4796-9607-70E8985BD4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148826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ACF6B04-E60F-40D3-AC38-8DF7EE0F50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198075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ectangle: Top Corners Rounded 36" hidden="1">
            <a:extLst>
              <a:ext uri="{FF2B5EF4-FFF2-40B4-BE49-F238E27FC236}">
                <a16:creationId xmlns:a16="http://schemas.microsoft.com/office/drawing/2014/main" id="{1C7C450A-A017-4DB0-A97C-BC4ECDAD481F}"/>
              </a:ext>
            </a:extLst>
          </p:cNvPr>
          <p:cNvSpPr/>
          <p:nvPr userDrawn="1"/>
        </p:nvSpPr>
        <p:spPr>
          <a:xfrm>
            <a:off x="7039304" y="-2"/>
            <a:ext cx="1879983" cy="389107"/>
          </a:xfrm>
          <a:prstGeom prst="round2SameRect">
            <a:avLst>
              <a:gd name="adj1" fmla="val 0"/>
              <a:gd name="adj2" fmla="val 35313"/>
            </a:avLst>
          </a:prstGeom>
          <a:solidFill>
            <a:srgbClr val="9BC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600" b="1" dirty="0">
                <a:solidFill>
                  <a:schemeClr val="bg1"/>
                </a:solidFill>
              </a:rPr>
              <a:t>SECTION HERE</a:t>
            </a:r>
            <a:endParaRPr lang="en-US" sz="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30188" indent="-230188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4150" y="274639"/>
            <a:ext cx="8229600" cy="646112"/>
          </a:xfrm>
        </p:spPr>
        <p:txBody>
          <a:bodyPr/>
          <a:lstStyle>
            <a:lvl1pPr>
              <a:defRPr sz="2000" cap="none">
                <a:solidFill>
                  <a:srgbClr val="0065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C0547-4173-4FD2-B3AD-CE0209F6F09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Confidential, unpublished property of New York Life Group Benefit Solutions. Do not duplicate or distribute. Use and distribution limited solely to authorized personnel. © 2020 New York</a:t>
            </a:r>
          </a:p>
        </p:txBody>
      </p:sp>
    </p:spTree>
    <p:extLst>
      <p:ext uri="{BB962C8B-B14F-4D97-AF65-F5344CB8AC3E}">
        <p14:creationId xmlns:p14="http://schemas.microsoft.com/office/powerpoint/2010/main" val="939891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-Secondar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1317-9F05-4B15-B0D6-EDD09636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13C8-1CF3-4059-87CE-3BA99B8CF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C735FE-3147-4F63-B6D7-96A68FC940E8}"/>
              </a:ext>
            </a:extLst>
          </p:cNvPr>
          <p:cNvGrpSpPr/>
          <p:nvPr userDrawn="1"/>
        </p:nvGrpSpPr>
        <p:grpSpPr>
          <a:xfrm rot="5400000">
            <a:off x="-3314701" y="3314703"/>
            <a:ext cx="6858001" cy="228602"/>
            <a:chOff x="0" y="6264274"/>
            <a:chExt cx="12192000" cy="59372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086251B-D74C-46DF-9486-268FA1752904}"/>
                </a:ext>
              </a:extLst>
            </p:cNvPr>
            <p:cNvSpPr/>
            <p:nvPr userDrawn="1"/>
          </p:nvSpPr>
          <p:spPr>
            <a:xfrm>
              <a:off x="0" y="6264274"/>
              <a:ext cx="12192000" cy="593726"/>
            </a:xfrm>
            <a:prstGeom prst="rect">
              <a:avLst/>
            </a:prstGeom>
            <a:solidFill>
              <a:srgbClr val="B35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4FF67C6-CE7F-42FF-BD6A-820AA7E546CA}"/>
                </a:ext>
              </a:extLst>
            </p:cNvPr>
            <p:cNvSpPr/>
            <p:nvPr userDrawn="1"/>
          </p:nvSpPr>
          <p:spPr>
            <a:xfrm>
              <a:off x="1067673" y="6264274"/>
              <a:ext cx="4017866" cy="593726"/>
            </a:xfrm>
            <a:custGeom>
              <a:avLst/>
              <a:gdLst>
                <a:gd name="connsiteX0" fmla="*/ 380069 w 4017866"/>
                <a:gd name="connsiteY0" fmla="*/ 0 h 593726"/>
                <a:gd name="connsiteX1" fmla="*/ 3637797 w 4017866"/>
                <a:gd name="connsiteY1" fmla="*/ 0 h 593726"/>
                <a:gd name="connsiteX2" fmla="*/ 3694522 w 4017866"/>
                <a:gd name="connsiteY2" fmla="*/ 62413 h 593726"/>
                <a:gd name="connsiteX3" fmla="*/ 3929688 w 4017866"/>
                <a:gd name="connsiteY3" fmla="*/ 410679 h 593726"/>
                <a:gd name="connsiteX4" fmla="*/ 4017866 w 4017866"/>
                <a:gd name="connsiteY4" fmla="*/ 593726 h 593726"/>
                <a:gd name="connsiteX5" fmla="*/ 0 w 4017866"/>
                <a:gd name="connsiteY5" fmla="*/ 593726 h 593726"/>
                <a:gd name="connsiteX6" fmla="*/ 88178 w 4017866"/>
                <a:gd name="connsiteY6" fmla="*/ 410679 h 593726"/>
                <a:gd name="connsiteX7" fmla="*/ 323344 w 4017866"/>
                <a:gd name="connsiteY7" fmla="*/ 62413 h 593726"/>
                <a:gd name="connsiteX8" fmla="*/ 380069 w 4017866"/>
                <a:gd name="connsiteY8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7866" h="593726">
                  <a:moveTo>
                    <a:pt x="380069" y="0"/>
                  </a:moveTo>
                  <a:lnTo>
                    <a:pt x="3637797" y="0"/>
                  </a:lnTo>
                  <a:lnTo>
                    <a:pt x="3694522" y="62413"/>
                  </a:lnTo>
                  <a:cubicBezTo>
                    <a:pt x="3783556" y="170297"/>
                    <a:pt x="3862433" y="286873"/>
                    <a:pt x="3929688" y="410679"/>
                  </a:cubicBezTo>
                  <a:lnTo>
                    <a:pt x="4017866" y="593726"/>
                  </a:lnTo>
                  <a:lnTo>
                    <a:pt x="0" y="593726"/>
                  </a:lnTo>
                  <a:lnTo>
                    <a:pt x="88178" y="410679"/>
                  </a:lnTo>
                  <a:cubicBezTo>
                    <a:pt x="155434" y="286873"/>
                    <a:pt x="234310" y="170297"/>
                    <a:pt x="323344" y="62413"/>
                  </a:cubicBezTo>
                  <a:lnTo>
                    <a:pt x="380069" y="0"/>
                  </a:lnTo>
                  <a:close/>
                </a:path>
              </a:pathLst>
            </a:custGeom>
            <a:solidFill>
              <a:srgbClr val="CD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267FEF0-4F35-48FB-9B1E-69EAB9314870}"/>
                </a:ext>
              </a:extLst>
            </p:cNvPr>
            <p:cNvSpPr/>
            <p:nvPr userDrawn="1"/>
          </p:nvSpPr>
          <p:spPr>
            <a:xfrm>
              <a:off x="4705471" y="6264274"/>
              <a:ext cx="6121350" cy="593726"/>
            </a:xfrm>
            <a:custGeom>
              <a:avLst/>
              <a:gdLst>
                <a:gd name="connsiteX0" fmla="*/ 0 w 6121351"/>
                <a:gd name="connsiteY0" fmla="*/ 0 h 593726"/>
                <a:gd name="connsiteX1" fmla="*/ 6121351 w 6121351"/>
                <a:gd name="connsiteY1" fmla="*/ 0 h 593726"/>
                <a:gd name="connsiteX2" fmla="*/ 5527626 w 6121351"/>
                <a:gd name="connsiteY2" fmla="*/ 593726 h 593726"/>
                <a:gd name="connsiteX3" fmla="*/ 380069 w 6121351"/>
                <a:gd name="connsiteY3" fmla="*/ 593726 h 593726"/>
                <a:gd name="connsiteX4" fmla="*/ 291891 w 6121351"/>
                <a:gd name="connsiteY4" fmla="*/ 410679 h 593726"/>
                <a:gd name="connsiteX5" fmla="*/ 56725 w 6121351"/>
                <a:gd name="connsiteY5" fmla="*/ 62413 h 593726"/>
                <a:gd name="connsiteX6" fmla="*/ 0 w 6121351"/>
                <a:gd name="connsiteY6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21351" h="593726">
                  <a:moveTo>
                    <a:pt x="0" y="0"/>
                  </a:moveTo>
                  <a:lnTo>
                    <a:pt x="6121351" y="0"/>
                  </a:lnTo>
                  <a:lnTo>
                    <a:pt x="5527626" y="593726"/>
                  </a:lnTo>
                  <a:lnTo>
                    <a:pt x="380069" y="593726"/>
                  </a:lnTo>
                  <a:lnTo>
                    <a:pt x="291891" y="410679"/>
                  </a:lnTo>
                  <a:cubicBezTo>
                    <a:pt x="224636" y="286873"/>
                    <a:pt x="145759" y="170297"/>
                    <a:pt x="56725" y="624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5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E5D6A5A-1CC6-48C9-BD5E-2132CD186FA2}"/>
                </a:ext>
              </a:extLst>
            </p:cNvPr>
            <p:cNvSpPr/>
            <p:nvPr userDrawn="1"/>
          </p:nvSpPr>
          <p:spPr>
            <a:xfrm>
              <a:off x="9645690" y="6264274"/>
              <a:ext cx="2546310" cy="593726"/>
            </a:xfrm>
            <a:custGeom>
              <a:avLst/>
              <a:gdLst>
                <a:gd name="connsiteX0" fmla="*/ 593725 w 2546310"/>
                <a:gd name="connsiteY0" fmla="*/ 0 h 593726"/>
                <a:gd name="connsiteX1" fmla="*/ 2546310 w 2546310"/>
                <a:gd name="connsiteY1" fmla="*/ 0 h 593726"/>
                <a:gd name="connsiteX2" fmla="*/ 2546310 w 2546310"/>
                <a:gd name="connsiteY2" fmla="*/ 593726 h 593726"/>
                <a:gd name="connsiteX3" fmla="*/ 0 w 2546310"/>
                <a:gd name="connsiteY3" fmla="*/ 593726 h 593726"/>
                <a:gd name="connsiteX4" fmla="*/ 593725 w 2546310"/>
                <a:gd name="connsiteY4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310" h="593726">
                  <a:moveTo>
                    <a:pt x="593725" y="0"/>
                  </a:moveTo>
                  <a:lnTo>
                    <a:pt x="2546310" y="0"/>
                  </a:lnTo>
                  <a:lnTo>
                    <a:pt x="2546310" y="593726"/>
                  </a:lnTo>
                  <a:lnTo>
                    <a:pt x="0" y="593726"/>
                  </a:lnTo>
                  <a:lnTo>
                    <a:pt x="593725" y="0"/>
                  </a:lnTo>
                  <a:close/>
                </a:path>
              </a:pathLst>
            </a:custGeom>
            <a:solidFill>
              <a:srgbClr val="914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D1B994-C54A-471F-8D58-33E538994D59}"/>
              </a:ext>
            </a:extLst>
          </p:cNvPr>
          <p:cNvGrpSpPr/>
          <p:nvPr userDrawn="1"/>
        </p:nvGrpSpPr>
        <p:grpSpPr>
          <a:xfrm>
            <a:off x="-1" y="-1"/>
            <a:ext cx="228598" cy="304797"/>
            <a:chOff x="-1" y="-1"/>
            <a:chExt cx="304797" cy="30479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79C52D2-1F94-4068-AE33-BC6C91615014}"/>
                </a:ext>
              </a:extLst>
            </p:cNvPr>
            <p:cNvSpPr/>
            <p:nvPr userDrawn="1"/>
          </p:nvSpPr>
          <p:spPr>
            <a:xfrm flipV="1">
              <a:off x="-1" y="-1"/>
              <a:ext cx="304797" cy="304797"/>
            </a:xfrm>
            <a:prstGeom prst="rect">
              <a:avLst/>
            </a:prstGeom>
            <a:solidFill>
              <a:srgbClr val="602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843B498-D87B-43A6-A3A6-5463AAEAAD18}"/>
                </a:ext>
              </a:extLst>
            </p:cNvPr>
            <p:cNvGrpSpPr/>
            <p:nvPr userDrawn="1"/>
          </p:nvGrpSpPr>
          <p:grpSpPr>
            <a:xfrm>
              <a:off x="88317" y="103148"/>
              <a:ext cx="128160" cy="98498"/>
              <a:chOff x="88317" y="99577"/>
              <a:chExt cx="128160" cy="98498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3582FD9-B718-4D92-A705-5313F5A4560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99577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A1D1260-6729-4796-9607-70E8985BD4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148826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ACF6B04-E60F-40D3-AC38-8DF7EE0F50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198075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ectangle: Top Corners Rounded 36" hidden="1">
            <a:extLst>
              <a:ext uri="{FF2B5EF4-FFF2-40B4-BE49-F238E27FC236}">
                <a16:creationId xmlns:a16="http://schemas.microsoft.com/office/drawing/2014/main" id="{1C7C450A-A017-4DB0-A97C-BC4ECDAD481F}"/>
              </a:ext>
            </a:extLst>
          </p:cNvPr>
          <p:cNvSpPr/>
          <p:nvPr userDrawn="1"/>
        </p:nvSpPr>
        <p:spPr>
          <a:xfrm>
            <a:off x="7039304" y="-2"/>
            <a:ext cx="1879983" cy="389107"/>
          </a:xfrm>
          <a:prstGeom prst="round2SameRect">
            <a:avLst>
              <a:gd name="adj1" fmla="val 0"/>
              <a:gd name="adj2" fmla="val 35313"/>
            </a:avLst>
          </a:prstGeom>
          <a:solidFill>
            <a:srgbClr val="9BC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600" b="1" dirty="0">
                <a:solidFill>
                  <a:schemeClr val="bg1"/>
                </a:solidFill>
              </a:rPr>
              <a:t>SECTION HERE</a:t>
            </a:r>
            <a:endParaRPr lang="en-US" sz="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34150" y="274639"/>
            <a:ext cx="8229600" cy="646112"/>
          </a:xfrm>
        </p:spPr>
        <p:txBody>
          <a:bodyPr/>
          <a:lstStyle>
            <a:lvl1pPr>
              <a:defRPr sz="2000" cap="none">
                <a:solidFill>
                  <a:srgbClr val="0065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9F2F1-5B60-4828-8D48-CC3CA0267D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Confidential, unpublished property of New York Life Group Benefit Solutions. Do not duplicate or distribute. Use and distribution limited solely to authorized personnel. © 2020 New York</a:t>
            </a:r>
          </a:p>
        </p:txBody>
      </p:sp>
    </p:spTree>
    <p:extLst>
      <p:ext uri="{BB962C8B-B14F-4D97-AF65-F5344CB8AC3E}">
        <p14:creationId xmlns:p14="http://schemas.microsoft.com/office/powerpoint/2010/main" val="293728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0E1DF-8D3F-4AD8-AE6B-6D4EC949FB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Confidential, unpublished property of New York Life Group Benefit Solutions. Do not duplicate or distribute. Use and distribution limited solely to authorized personnel. © 2020 New York</a:t>
            </a:r>
          </a:p>
        </p:txBody>
      </p:sp>
    </p:spTree>
    <p:extLst>
      <p:ext uri="{BB962C8B-B14F-4D97-AF65-F5344CB8AC3E}">
        <p14:creationId xmlns:p14="http://schemas.microsoft.com/office/powerpoint/2010/main" val="258594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 rot="5400000">
            <a:off x="1667667" y="-1694655"/>
            <a:ext cx="5829301" cy="9174163"/>
          </a:xfrm>
          <a:prstGeom prst="rect">
            <a:avLst/>
          </a:prstGeom>
          <a:solidFill>
            <a:srgbClr val="002850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601841"/>
            <a:ext cx="7011988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Confidential, unpublished property of New York Life Group Benefit Solutions. Do not duplicate or distribute. Use and distribution limited solely to authorized personnel. © 2020 New York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605016"/>
            <a:ext cx="2133600" cy="212725"/>
          </a:xfrm>
        </p:spPr>
        <p:txBody>
          <a:bodyPr/>
          <a:lstStyle>
            <a:lvl1pPr>
              <a:defRPr/>
            </a:lvl1pPr>
          </a:lstStyle>
          <a:p>
            <a:fld id="{C8C01F01-A601-4FE5-8E71-6675F782C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45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4B-A999-4AFD-90B7-5411A6BB463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45E1-2D3D-4CE0-8BB3-052D4E46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6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4B-A999-4AFD-90B7-5411A6BB463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45E1-2D3D-4CE0-8BB3-052D4E46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2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9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70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53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2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0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37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4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5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59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4B-A999-4AFD-90B7-5411A6BB463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45E1-2D3D-4CE0-8BB3-052D4E46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1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bin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8912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16 </a:t>
            </a:r>
            <a:r>
              <a:rPr lang="en-US" altLang="en-US" dirty="0" err="1"/>
              <a:t>pt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605016"/>
            <a:ext cx="2133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99999"/>
                </a:solidFill>
              </a:defRPr>
            </a:lvl1pPr>
          </a:lstStyle>
          <a:p>
            <a:fld id="{B96EB2AE-DF96-457D-9F43-958D79343F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01841"/>
            <a:ext cx="7011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99999"/>
                </a:solidFill>
                <a:latin typeface="Arial Narrow" pitchFamily="-84" charset="0"/>
                <a:ea typeface="MS PGothic" pitchFamily="34" charset="-128"/>
              </a:defRPr>
            </a:lvl1pPr>
          </a:lstStyle>
          <a:p>
            <a:r>
              <a:rPr lang="en-US" altLang="en-US" dirty="0"/>
              <a:t>Confidential, unpublished property of New York Life Group Benefit Solutions. Do not duplicate or distribute. Use and distribution limited solely to authorized personnel. © 2020 New York </a:t>
            </a:r>
            <a:r>
              <a:rPr lang="en-US" altLang="en-US" dirty="0" err="1"/>
              <a:t>LIfe</a:t>
            </a:r>
            <a:endParaRPr lang="en-US" altLang="en-US" dirty="0"/>
          </a:p>
        </p:txBody>
      </p:sp>
      <p:sp>
        <p:nvSpPr>
          <p:cNvPr id="1029" name="Title Placeholder 26"/>
          <p:cNvSpPr>
            <a:spLocks noGrp="1"/>
          </p:cNvSpPr>
          <p:nvPr>
            <p:ph type="title"/>
          </p:nvPr>
        </p:nvSpPr>
        <p:spPr bwMode="auto">
          <a:xfrm>
            <a:off x="438912" y="285242"/>
            <a:ext cx="82296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A4351B-DF94-DF43-AF93-E341E3FF47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812" y="5600651"/>
            <a:ext cx="2260585" cy="12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9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rgbClr val="0065A6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595959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9pPr>
    </p:titleStyle>
    <p:bodyStyle>
      <a:lvl1pPr marL="230188" indent="-23018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454025" indent="-22383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684213" indent="-23018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915988" indent="-231775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1146175" indent="-23018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0" tIns="45718" rIns="91420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0" tIns="45718" rIns="91420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354B-A999-4AFD-90B7-5411A6BB463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745E1-2D3D-4CE0-8BB3-052D4E46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</p:sldLayoutIdLst>
  <p:txStyles>
    <p:titleStyle>
      <a:lvl1pPr algn="ctr" defTabSz="914153" rtl="0" eaLnBrk="1" latinLnBrk="0" hangingPunct="1">
        <a:spcBef>
          <a:spcPct val="0"/>
        </a:spcBef>
        <a:buNone/>
        <a:defRPr sz="4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3" indent="-342803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2751" indent="-285673" algn="l" defTabSz="9141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7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8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3907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0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3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60138" y="266700"/>
            <a:ext cx="7830185" cy="7928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8DB1-B4DD-4F3D-9CAB-994462C51D17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57194" y="1219201"/>
            <a:ext cx="8458204" cy="44123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1B0E-CDE6-4F1D-B3A5-7CEDD4AA340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57195" y="5768976"/>
            <a:ext cx="845820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ADD7A9F-2BAC-41AD-8FD7-5C8BA95E2760}"/>
              </a:ext>
            </a:extLst>
          </p:cNvPr>
          <p:cNvSpPr txBox="1"/>
          <p:nvPr userDrawn="1"/>
        </p:nvSpPr>
        <p:spPr>
          <a:xfrm>
            <a:off x="8588592" y="6134101"/>
            <a:ext cx="326807" cy="7127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675" b="1" smtClean="0">
                <a:solidFill>
                  <a:schemeClr val="tx2"/>
                </a:solidFill>
              </a:rPr>
              <a:pPr algn="r"/>
              <a:t>‹#›</a:t>
            </a:fld>
            <a:endParaRPr lang="en-US" sz="1013" b="1" dirty="0">
              <a:solidFill>
                <a:schemeClr val="tx2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A91A6ED-C406-46FA-90B8-A0511BF39F26}"/>
              </a:ext>
            </a:extLst>
          </p:cNvPr>
          <p:cNvSpPr txBox="1"/>
          <p:nvPr userDrawn="1"/>
        </p:nvSpPr>
        <p:spPr>
          <a:xfrm>
            <a:off x="7372350" y="6134101"/>
            <a:ext cx="1247774" cy="7127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675" dirty="0">
                <a:solidFill>
                  <a:schemeClr val="tx2"/>
                </a:solidFill>
              </a:rPr>
              <a:t>© 2023 HealthPartners</a:t>
            </a:r>
            <a:endParaRPr lang="en-US" sz="1013" dirty="0">
              <a:solidFill>
                <a:schemeClr val="tx2"/>
              </a:solidFill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08279A6-EC92-48C1-93DA-917E5CF46E8F}"/>
              </a:ext>
            </a:extLst>
          </p:cNvPr>
          <p:cNvCxnSpPr>
            <a:cxnSpLocks/>
          </p:cNvCxnSpPr>
          <p:nvPr userDrawn="1"/>
        </p:nvCxnSpPr>
        <p:spPr>
          <a:xfrm>
            <a:off x="8728183" y="6409532"/>
            <a:ext cx="0" cy="161925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24346BF-68FB-4740-B900-2A28D9596432}"/>
              </a:ext>
            </a:extLst>
          </p:cNvPr>
          <p:cNvGrpSpPr/>
          <p:nvPr userDrawn="1"/>
        </p:nvGrpSpPr>
        <p:grpSpPr>
          <a:xfrm rot="5400000">
            <a:off x="-3314698" y="3314701"/>
            <a:ext cx="6858001" cy="228605"/>
            <a:chOff x="0" y="6264264"/>
            <a:chExt cx="12192000" cy="593736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98F8C240-A29F-4EB5-96F9-2083957D2A4C}"/>
                </a:ext>
              </a:extLst>
            </p:cNvPr>
            <p:cNvSpPr/>
            <p:nvPr userDrawn="1"/>
          </p:nvSpPr>
          <p:spPr>
            <a:xfrm>
              <a:off x="0" y="6264274"/>
              <a:ext cx="12192000" cy="5937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BFBB64E-A34E-4086-8F53-EE6BC8377AE7}"/>
                </a:ext>
              </a:extLst>
            </p:cNvPr>
            <p:cNvSpPr/>
            <p:nvPr userDrawn="1"/>
          </p:nvSpPr>
          <p:spPr>
            <a:xfrm>
              <a:off x="1067673" y="6264274"/>
              <a:ext cx="4017866" cy="593726"/>
            </a:xfrm>
            <a:custGeom>
              <a:avLst/>
              <a:gdLst>
                <a:gd name="connsiteX0" fmla="*/ 380069 w 4017866"/>
                <a:gd name="connsiteY0" fmla="*/ 0 h 593726"/>
                <a:gd name="connsiteX1" fmla="*/ 3637797 w 4017866"/>
                <a:gd name="connsiteY1" fmla="*/ 0 h 593726"/>
                <a:gd name="connsiteX2" fmla="*/ 3694522 w 4017866"/>
                <a:gd name="connsiteY2" fmla="*/ 62413 h 593726"/>
                <a:gd name="connsiteX3" fmla="*/ 3929688 w 4017866"/>
                <a:gd name="connsiteY3" fmla="*/ 410679 h 593726"/>
                <a:gd name="connsiteX4" fmla="*/ 4017866 w 4017866"/>
                <a:gd name="connsiteY4" fmla="*/ 593726 h 593726"/>
                <a:gd name="connsiteX5" fmla="*/ 0 w 4017866"/>
                <a:gd name="connsiteY5" fmla="*/ 593726 h 593726"/>
                <a:gd name="connsiteX6" fmla="*/ 88178 w 4017866"/>
                <a:gd name="connsiteY6" fmla="*/ 410679 h 593726"/>
                <a:gd name="connsiteX7" fmla="*/ 323344 w 4017866"/>
                <a:gd name="connsiteY7" fmla="*/ 62413 h 593726"/>
                <a:gd name="connsiteX8" fmla="*/ 380069 w 4017866"/>
                <a:gd name="connsiteY8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7866" h="593726">
                  <a:moveTo>
                    <a:pt x="380069" y="0"/>
                  </a:moveTo>
                  <a:lnTo>
                    <a:pt x="3637797" y="0"/>
                  </a:lnTo>
                  <a:lnTo>
                    <a:pt x="3694522" y="62413"/>
                  </a:lnTo>
                  <a:cubicBezTo>
                    <a:pt x="3783556" y="170297"/>
                    <a:pt x="3862433" y="286873"/>
                    <a:pt x="3929688" y="410679"/>
                  </a:cubicBezTo>
                  <a:lnTo>
                    <a:pt x="4017866" y="593726"/>
                  </a:lnTo>
                  <a:lnTo>
                    <a:pt x="0" y="593726"/>
                  </a:lnTo>
                  <a:lnTo>
                    <a:pt x="88178" y="410679"/>
                  </a:lnTo>
                  <a:cubicBezTo>
                    <a:pt x="155434" y="286873"/>
                    <a:pt x="234310" y="170297"/>
                    <a:pt x="323344" y="62413"/>
                  </a:cubicBezTo>
                  <a:lnTo>
                    <a:pt x="38006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19D7774-7A0C-4EFB-8EA5-41EB65264B35}"/>
                </a:ext>
              </a:extLst>
            </p:cNvPr>
            <p:cNvSpPr/>
            <p:nvPr userDrawn="1"/>
          </p:nvSpPr>
          <p:spPr>
            <a:xfrm>
              <a:off x="4705471" y="6264274"/>
              <a:ext cx="6121351" cy="593726"/>
            </a:xfrm>
            <a:custGeom>
              <a:avLst/>
              <a:gdLst>
                <a:gd name="connsiteX0" fmla="*/ 0 w 6121351"/>
                <a:gd name="connsiteY0" fmla="*/ 0 h 593726"/>
                <a:gd name="connsiteX1" fmla="*/ 6121351 w 6121351"/>
                <a:gd name="connsiteY1" fmla="*/ 0 h 593726"/>
                <a:gd name="connsiteX2" fmla="*/ 5527626 w 6121351"/>
                <a:gd name="connsiteY2" fmla="*/ 593726 h 593726"/>
                <a:gd name="connsiteX3" fmla="*/ 380069 w 6121351"/>
                <a:gd name="connsiteY3" fmla="*/ 593726 h 593726"/>
                <a:gd name="connsiteX4" fmla="*/ 291891 w 6121351"/>
                <a:gd name="connsiteY4" fmla="*/ 410679 h 593726"/>
                <a:gd name="connsiteX5" fmla="*/ 56725 w 6121351"/>
                <a:gd name="connsiteY5" fmla="*/ 62413 h 593726"/>
                <a:gd name="connsiteX6" fmla="*/ 0 w 6121351"/>
                <a:gd name="connsiteY6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21351" h="593726">
                  <a:moveTo>
                    <a:pt x="0" y="0"/>
                  </a:moveTo>
                  <a:lnTo>
                    <a:pt x="6121351" y="0"/>
                  </a:lnTo>
                  <a:lnTo>
                    <a:pt x="5527626" y="593726"/>
                  </a:lnTo>
                  <a:lnTo>
                    <a:pt x="380069" y="593726"/>
                  </a:lnTo>
                  <a:lnTo>
                    <a:pt x="291891" y="410679"/>
                  </a:lnTo>
                  <a:cubicBezTo>
                    <a:pt x="224636" y="286873"/>
                    <a:pt x="145759" y="170297"/>
                    <a:pt x="56725" y="624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5A953F6-1076-4A53-90D3-A0BCD25CF4C4}"/>
                </a:ext>
              </a:extLst>
            </p:cNvPr>
            <p:cNvSpPr/>
            <p:nvPr userDrawn="1"/>
          </p:nvSpPr>
          <p:spPr>
            <a:xfrm>
              <a:off x="9645690" y="6264274"/>
              <a:ext cx="2546310" cy="593726"/>
            </a:xfrm>
            <a:custGeom>
              <a:avLst/>
              <a:gdLst>
                <a:gd name="connsiteX0" fmla="*/ 593725 w 2546310"/>
                <a:gd name="connsiteY0" fmla="*/ 0 h 593726"/>
                <a:gd name="connsiteX1" fmla="*/ 2546310 w 2546310"/>
                <a:gd name="connsiteY1" fmla="*/ 0 h 593726"/>
                <a:gd name="connsiteX2" fmla="*/ 2546310 w 2546310"/>
                <a:gd name="connsiteY2" fmla="*/ 593726 h 593726"/>
                <a:gd name="connsiteX3" fmla="*/ 0 w 2546310"/>
                <a:gd name="connsiteY3" fmla="*/ 593726 h 593726"/>
                <a:gd name="connsiteX4" fmla="*/ 593725 w 2546310"/>
                <a:gd name="connsiteY4" fmla="*/ 0 h 59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310" h="593726">
                  <a:moveTo>
                    <a:pt x="593725" y="0"/>
                  </a:moveTo>
                  <a:lnTo>
                    <a:pt x="2546310" y="0"/>
                  </a:lnTo>
                  <a:lnTo>
                    <a:pt x="2546310" y="593726"/>
                  </a:lnTo>
                  <a:lnTo>
                    <a:pt x="0" y="593726"/>
                  </a:lnTo>
                  <a:lnTo>
                    <a:pt x="59372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481F49B-10E1-4684-B193-AF73D0C9112A}"/>
              </a:ext>
            </a:extLst>
          </p:cNvPr>
          <p:cNvGrpSpPr/>
          <p:nvPr userDrawn="1"/>
        </p:nvGrpSpPr>
        <p:grpSpPr>
          <a:xfrm>
            <a:off x="-1" y="-1"/>
            <a:ext cx="228598" cy="304797"/>
            <a:chOff x="-1" y="-1"/>
            <a:chExt cx="304797" cy="304797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A709B1D-4F80-45DF-9555-4C0FBC2AE0AF}"/>
                </a:ext>
              </a:extLst>
            </p:cNvPr>
            <p:cNvSpPr/>
            <p:nvPr userDrawn="1"/>
          </p:nvSpPr>
          <p:spPr>
            <a:xfrm flipV="1">
              <a:off x="-1" y="-1"/>
              <a:ext cx="304797" cy="30479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CCFDC050-15AF-45CB-86F1-9C0B37C5797D}"/>
                </a:ext>
              </a:extLst>
            </p:cNvPr>
            <p:cNvGrpSpPr/>
            <p:nvPr userDrawn="1"/>
          </p:nvGrpSpPr>
          <p:grpSpPr>
            <a:xfrm>
              <a:off x="88317" y="103148"/>
              <a:ext cx="128160" cy="98498"/>
              <a:chOff x="88317" y="99577"/>
              <a:chExt cx="128160" cy="98498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CF36C95F-FE35-4483-9AB3-BD4D36FA74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99577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989CDD84-6FC5-4A24-9347-2CF7CBAC40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148826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669ED15-6D4C-4AAD-B289-E5BE46A78C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8317" y="198075"/>
                <a:ext cx="128160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B91F179-9FFC-4E45-AE08-490E5D7D8E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79771"/>
          <a:stretch/>
        </p:blipFill>
        <p:spPr>
          <a:xfrm>
            <a:off x="457195" y="6326320"/>
            <a:ext cx="371480" cy="3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4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137160" indent="-13716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-13716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411480" indent="-13716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-137160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488">
          <p15:clr>
            <a:srgbClr val="F26B43"/>
          </p15:clr>
        </p15:guide>
        <p15:guide id="5" orient="horz" pos="768">
          <p15:clr>
            <a:srgbClr val="F26B43"/>
          </p15:clr>
        </p15:guide>
        <p15:guide id="6" orient="horz" pos="3864">
          <p15:clr>
            <a:srgbClr val="F26B43"/>
          </p15:clr>
        </p15:guide>
        <p15:guide id="7" pos="192">
          <p15:clr>
            <a:srgbClr val="F26B43"/>
          </p15:clr>
        </p15:guide>
        <p15:guide id="8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abell.org/2019/08/5-questions-everyones-asking-about-microservices-question1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69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90CA-6AAD-3F40-60AB-B695245A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VEBA Overview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eligible to enroll and contribute to a VEBA?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B288D-E490-CF42-8EF8-17F68D10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95" y="1600202"/>
            <a:ext cx="8440405" cy="4525963"/>
          </a:xfrm>
        </p:spPr>
        <p:txBody>
          <a:bodyPr>
            <a:normAutofit/>
          </a:bodyPr>
          <a:lstStyle/>
          <a:p>
            <a:pPr marL="258366" indent="0">
              <a:spcBef>
                <a:spcPts val="900"/>
              </a:spcBef>
              <a:buNone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Enrollment:</a:t>
            </a:r>
          </a:p>
          <a:p>
            <a:pPr marL="258366" indent="0">
              <a:spcBef>
                <a:spcPts val="900"/>
              </a:spcBef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individual employee that: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541">
              <a:spcBef>
                <a:spcPts val="90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Enrolls in employer sponsored option medical plan (does not need to be a HDHP)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conflict being covered by any other health insurance (including FSA) – VEBA accounts coordinate with other benefits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Dependent claims eligible –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“what is a medical dependent”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Contributions: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Employer Only 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Employee Contributions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Beneficiary	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ordering</a:t>
            </a:r>
          </a:p>
          <a:p>
            <a:pPr marL="915489" lvl="1">
              <a:spcBef>
                <a:spcPts val="900"/>
              </a:spcBef>
              <a:defRPr/>
            </a:pPr>
            <a:r>
              <a:rPr lang="en-US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#1 Spouse, #2 child under age 26, #3 name a dependent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C58E-2DA1-2660-347F-CFD15B55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VEBA Employee Advantages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15A0-35D8-9FBE-5BBA-B9D15EC6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80" y="1600202"/>
            <a:ext cx="8325420" cy="4525963"/>
          </a:xfrm>
        </p:spPr>
        <p:txBody>
          <a:bodyPr>
            <a:normAutofit/>
          </a:bodyPr>
          <a:lstStyle/>
          <a:p>
            <a:pPr marL="515541">
              <a:spcBef>
                <a:spcPts val="900"/>
              </a:spcBef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over your account for qualified distributions – spend when you want or save. 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Rollover provides opportunity to save for future health care expenses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Tax-exempt withdrawals for qualified medical expenses not covered by the health plan i.e., dental, vision, post employment insurance premiums.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and earnings grow tax free with investment opportunities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 down – post employment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VEBA $ can be used to pay medical premiums (post employment)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4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B0C85-2069-FA40-874A-FC0B0DDA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HSA Overview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eligible to enroll and contribute to an HSA?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6A6A6-DCCA-E3A1-7830-42AD222A5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7881909" cy="4525963"/>
          </a:xfrm>
        </p:spPr>
        <p:txBody>
          <a:bodyPr>
            <a:normAutofit fontScale="77500" lnSpcReduction="20000"/>
          </a:bodyPr>
          <a:lstStyle/>
          <a:p>
            <a:pPr marL="258366" indent="0">
              <a:spcBef>
                <a:spcPts val="900"/>
              </a:spcBef>
              <a:buNone/>
              <a:defRPr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Enrollment:</a:t>
            </a:r>
          </a:p>
          <a:p>
            <a:pPr marL="258366" indent="0">
              <a:spcBef>
                <a:spcPts val="900"/>
              </a:spcBef>
              <a:buNone/>
              <a:defRPr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individual employee that: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5541">
              <a:spcBef>
                <a:spcPts val="900"/>
              </a:spcBef>
              <a:defRPr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covered by a qualified HDHP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not be covered by any other non HDHP coverage including FSA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not be covered by Medicare (generally that’s at age 65)</a:t>
            </a:r>
          </a:p>
          <a:p>
            <a:pPr marL="515541">
              <a:lnSpc>
                <a:spcPct val="120000"/>
              </a:lnSpc>
              <a:spcBef>
                <a:spcPts val="900"/>
              </a:spcBef>
              <a:defRPr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not be claimed as a dependent (child being claimed by parent)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Employer and employee can contribute: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dependents eligible for claims regardless of their medical  coverage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0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A672-BE04-0792-0D09-9F501DD1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HSA Overview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Health Savings Account (HSA)?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Financial account that is owned by an individual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BF6F2-45B9-FE2F-8FF8-1EAD77C1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2" y="2057400"/>
            <a:ext cx="8356381" cy="4384963"/>
          </a:xfrm>
        </p:spPr>
        <p:txBody>
          <a:bodyPr>
            <a:normAutofit fontScale="70000" lnSpcReduction="20000"/>
          </a:bodyPr>
          <a:lstStyle/>
          <a:p>
            <a:pPr marL="515541">
              <a:spcBef>
                <a:spcPts val="900"/>
              </a:spcBef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Triple Tax advantaged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 to the account are to pay for current and future medical expenses</a:t>
            </a:r>
          </a:p>
          <a:p>
            <a:pPr marL="915489" lvl="1">
              <a:spcBef>
                <a:spcPts val="900"/>
              </a:spcBef>
              <a:defRPr/>
            </a:pPr>
            <a: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Medical, dental, vision, 213D</a:t>
            </a:r>
          </a:p>
          <a:p>
            <a:pPr marL="915489" lvl="1">
              <a:spcBef>
                <a:spcPts val="900"/>
              </a:spcBef>
              <a:defRPr/>
            </a:pPr>
            <a: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dependents only – need not be covered by owner's medical plan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“use it or lose it”, unused funds rollover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Debit cards, online withdrawals – no claim forms (keep receipts)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opportunities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Portable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Beneficiary can be named to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3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6BA5E-894C-344E-C555-FFA6BEAF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HSA Employee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16B1-C23E-1287-0BCE-1A65D5A2C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87" y="1662320"/>
            <a:ext cx="8111878" cy="3533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contribute tax free to HSA account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2026:  single $4,400-  family $8,750 - employee and employer combined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tips – down in the weeds</a:t>
            </a:r>
          </a:p>
          <a:p>
            <a:pPr marL="0" indent="0">
              <a:buNone/>
            </a:pP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time limit on when a claim can be submitted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 65 non-medical withdraws – 20% penalty as well as taxes due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65 non-medical withdraws no penalty – Taxes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8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3FFB-921C-B0F9-BC2D-92E928E9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Decide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749DE-7C29-BC58-D4B9-F5E52D757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4865"/>
            <a:ext cx="8229600" cy="4345885"/>
          </a:xfrm>
        </p:spPr>
        <p:txBody>
          <a:bodyPr>
            <a:normAutofit fontScale="40000" lnSpcReduction="20000"/>
          </a:bodyPr>
          <a:lstStyle/>
          <a:p>
            <a:pPr marL="515541">
              <a:spcBef>
                <a:spcPts val="900"/>
              </a:spcBef>
              <a:defRPr/>
            </a:pPr>
            <a:r>
              <a:rPr lang="en-US" sz="5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compliant HSA HDHP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5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Employer offers both an HSA or VEBA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5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can have employer contribution one of three ways if allowed by plan design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5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to the VEBA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5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to the HSA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5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VEBA / 50% HSA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5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must limit VEBA with HSA contributions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5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can fund up to the IRS max into HSA through payroll deduction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5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VEBA – in a limited status waiting to pay insurance premiums</a:t>
            </a:r>
          </a:p>
          <a:p>
            <a:pPr marL="515541">
              <a:spcBef>
                <a:spcPts val="900"/>
              </a:spcBef>
              <a:defRPr/>
            </a:pPr>
            <a:r>
              <a:rPr lang="en-US" sz="5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 – Win can change  contribution from VEBA to HSA annually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4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E091-4B0E-1CEC-903D-3A25739D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FSA – pretax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19749-C607-3C5B-1967-3D8B94B7F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9409"/>
            <a:ext cx="8229600" cy="4853952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separate elections and you can participate in both: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care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$7,500 limit – approximately $2,250 in tax savings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as withheld from payroll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it or lose it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$3,400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qualified medical claims, RX, OTC, Dental, Vision etc.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claims up to age 26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mingles with HSA in limited status, (Dental &amp; Vision)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on day 1 of plan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it or lose it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with HSA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 perfect with a VEBA – FSA pays first</a:t>
            </a:r>
          </a:p>
        </p:txBody>
      </p:sp>
    </p:spTree>
    <p:extLst>
      <p:ext uri="{BB962C8B-B14F-4D97-AF65-F5344CB8AC3E}">
        <p14:creationId xmlns:p14="http://schemas.microsoft.com/office/powerpoint/2010/main" val="294450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F7B6F-B1AE-3008-635D-88217925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/>
              <a:t>WEX Customer Service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2A8F7-C039-F328-652D-199F384B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/>
              <a:t> Customer Service M-F 6:00 AM – 9:00 PM CST</a:t>
            </a:r>
          </a:p>
          <a:p>
            <a:pPr marL="0" indent="0">
              <a:buNone/>
            </a:pPr>
            <a:r>
              <a:rPr lang="en-US" sz="1900"/>
              <a:t>1-866-451-3399</a:t>
            </a:r>
          </a:p>
          <a:p>
            <a:pPr marL="0" indent="0">
              <a:buNone/>
            </a:pPr>
            <a:endParaRPr lang="en-US" sz="1900"/>
          </a:p>
        </p:txBody>
      </p:sp>
      <p:pic>
        <p:nvPicPr>
          <p:cNvPr id="5" name="Picture 4" descr="Many hands raised up with colorful question marks&#10;&#10;AI-generated content may be incorrect.">
            <a:extLst>
              <a:ext uri="{FF2B5EF4-FFF2-40B4-BE49-F238E27FC236}">
                <a16:creationId xmlns:a16="http://schemas.microsoft.com/office/drawing/2014/main" id="{088652B3-AEEE-5FD0-71B3-06DB0FA58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365" r="25609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2542364"/>
      </p:ext>
    </p:extLst>
  </p:cSld>
  <p:clrMapOvr>
    <a:masterClrMapping/>
  </p:clrMapOvr>
</p:sld>
</file>

<file path=ppt/theme/theme1.xml><?xml version="1.0" encoding="utf-8"?>
<a:theme xmlns:a="http://schemas.openxmlformats.org/drawingml/2006/main" name="Brand_BluePhoto_PPT_External_16x9-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1">
      <a:dk1>
        <a:srgbClr val="222021"/>
      </a:dk1>
      <a:lt1>
        <a:srgbClr val="FFFFFF"/>
      </a:lt1>
      <a:dk2>
        <a:srgbClr val="878A8F"/>
      </a:dk2>
      <a:lt2>
        <a:srgbClr val="C7C9C8"/>
      </a:lt2>
      <a:accent1>
        <a:srgbClr val="00A651"/>
      </a:accent1>
      <a:accent2>
        <a:srgbClr val="60489D"/>
      </a:accent2>
      <a:accent3>
        <a:srgbClr val="1776B5"/>
      </a:accent3>
      <a:accent4>
        <a:srgbClr val="7EC352"/>
      </a:accent4>
      <a:accent5>
        <a:srgbClr val="B35FA5"/>
      </a:accent5>
      <a:accent6>
        <a:srgbClr val="36C3DC"/>
      </a:accent6>
      <a:hlink>
        <a:srgbClr val="FFFFFF"/>
      </a:hlink>
      <a:folHlink>
        <a:srgbClr val="FFFFFF"/>
      </a:folHlink>
    </a:clrScheme>
    <a:fontScheme name="SG Templat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me xmlns="f425d642-917d-4223-8fd1-7c13aa15d5b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0F6251B06014380918BB17B4568E2" ma:contentTypeVersion="14" ma:contentTypeDescription="Create a new document." ma:contentTypeScope="" ma:versionID="f6ccb270bb1f9422f45c0f533282ba29">
  <xsd:schema xmlns:xsd="http://www.w3.org/2001/XMLSchema" xmlns:xs="http://www.w3.org/2001/XMLSchema" xmlns:p="http://schemas.microsoft.com/office/2006/metadata/properties" xmlns:ns2="f425d642-917d-4223-8fd1-7c13aa15d5b8" xmlns:ns3="76bea1eb-2ec0-4298-81d8-b1488362401e" targetNamespace="http://schemas.microsoft.com/office/2006/metadata/properties" ma:root="true" ma:fieldsID="a66442cdf68b24253a4a71396a598b1c" ns2:_="" ns3:_="">
    <xsd:import namespace="f425d642-917d-4223-8fd1-7c13aa15d5b8"/>
    <xsd:import namespace="76bea1eb-2ec0-4298-81d8-b148836240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5d642-917d-4223-8fd1-7c13aa15d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time" ma:index="21" nillable="true" ma:displayName="time" ma:format="DateOnly" ma:internalName="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ea1eb-2ec0-4298-81d8-b1488362401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480E6B-47CC-444B-B935-C9AFF37BC47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76bea1eb-2ec0-4298-81d8-b1488362401e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f425d642-917d-4223-8fd1-7c13aa15d5b8"/>
  </ds:schemaRefs>
</ds:datastoreItem>
</file>

<file path=customXml/itemProps2.xml><?xml version="1.0" encoding="utf-8"?>
<ds:datastoreItem xmlns:ds="http://schemas.openxmlformats.org/officeDocument/2006/customXml" ds:itemID="{523CDC2F-AE68-4A44-817A-97529A825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25d642-917d-4223-8fd1-7c13aa15d5b8"/>
    <ds:schemaRef ds:uri="76bea1eb-2ec0-4298-81d8-b148836240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B25059-A554-4B1A-B94E-9F8B0EBB3EA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6f978e1-75d4-4db0-904e-5b79fb778570}" enabled="0" method="" siteId="{e6f978e1-75d4-4db0-904e-5b79fb7785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1447</TotalTime>
  <Words>614</Words>
  <Application>Microsoft Office PowerPoint</Application>
  <PresentationFormat>On-screen Show (4:3)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Arial Narrow</vt:lpstr>
      <vt:lpstr>Calibri</vt:lpstr>
      <vt:lpstr>Times New Roman</vt:lpstr>
      <vt:lpstr>Brand_BluePhoto_PPT_External_16x9-2017</vt:lpstr>
      <vt:lpstr>2_Office Theme</vt:lpstr>
      <vt:lpstr>4_Office Theme</vt:lpstr>
      <vt:lpstr>PowerPoint Presentation</vt:lpstr>
      <vt:lpstr>VEBA Overview Who is eligible to enroll and contribute to a VEBA?</vt:lpstr>
      <vt:lpstr>VEBA Employee Advantages</vt:lpstr>
      <vt:lpstr>HSA Overview Who is eligible to enroll and contribute to an HSA?</vt:lpstr>
      <vt:lpstr>HSA Overview What is a Health Savings Account (HSA)?  Financial account that is owned by an individual</vt:lpstr>
      <vt:lpstr>HSA Employee Advantages</vt:lpstr>
      <vt:lpstr>You Decide</vt:lpstr>
      <vt:lpstr>FSA – pretax benefit</vt:lpstr>
      <vt:lpstr>WEX Customer Service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Stiller, Nancy</dc:creator>
  <cp:lastModifiedBy>Marlo Peterson</cp:lastModifiedBy>
  <cp:revision>102</cp:revision>
  <cp:lastPrinted>2019-10-25T12:46:14Z</cp:lastPrinted>
  <dcterms:created xsi:type="dcterms:W3CDTF">2019-10-22T21:19:47Z</dcterms:created>
  <dcterms:modified xsi:type="dcterms:W3CDTF">2025-11-06T19:16:43Z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0x0101000400F6251B06014380918BB17B4568E2</vt:lpwstr>
  </property>
</Properties>
</file>