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7"/>
  </p:sldMasterIdLst>
  <p:sldIdLst>
    <p:sldId id="263" r:id="rId8"/>
    <p:sldId id="288" r:id="rId9"/>
    <p:sldId id="38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0" Type="http://schemas.openxmlformats.org/officeDocument/2006/relationships/slide" Target="slides/slide3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2.xml"/><Relationship Id="rId2" Type="http://schemas.openxmlformats.org/officeDocument/2006/relationships/customXml" Target="../../customXml/item1.xml"/><Relationship Id="rId1" Type="http://schemas.openxmlformats.org/officeDocument/2006/relationships/customXml" Target="../../customXml/item5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6.xml"/><Relationship Id="rId2" Type="http://schemas.openxmlformats.org/officeDocument/2006/relationships/customXml" Target="../../customXml/item4.xml"/><Relationship Id="rId1" Type="http://schemas.openxmlformats.org/officeDocument/2006/relationships/customXml" Target="../../customXml/item3.xml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DD809-7AEB-100D-6C0C-61154E2C13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D498C9-B14D-4CAC-DAF4-F1E1A560F4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F5572-16D7-8488-129C-3ECD41943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A654B6-BA75-8396-3CE6-A3D3022D8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6030F-BF97-88D9-806B-C2833513F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805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EFAC4-1EA5-75C3-6B43-86AC2EB19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ABDFEC-1747-F2AD-0741-1DD4C901FA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34E6A8-F0F5-3A09-BEB6-0846ECABE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EB1C22-6897-7CE9-F2C8-279FDF0E6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CD15A-5F20-62DF-9D5C-BE4ECFE90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57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724F77-E11F-3FE2-2638-41A83C59AB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8523F8-F408-D36C-9D74-B73746B086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25AA45-8AED-9A91-4F17-8B4467F7D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4D5BE-3086-6D4D-6C23-36C59AFD1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E13093-EEFA-B823-7A02-96F48B52F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630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genda">
    <p:bg>
      <p:bgPr>
        <a:blipFill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BFED26F-A95B-E44E-8707-E9C9C09E6F92}"/>
              </a:ext>
            </a:extLst>
          </p:cNvPr>
          <p:cNvSpPr>
            <a:spLocks noGrp="1"/>
          </p:cNvSpPr>
          <p:nvPr>
            <p:ph type="body" sz="quarter" idx="12" hasCustomPrompt="1"/>
            <p:custDataLst>
              <p:custData r:id="rId2"/>
            </p:custDataLst>
          </p:nvPr>
        </p:nvSpPr>
        <p:spPr>
          <a:xfrm>
            <a:off x="485775" y="362464"/>
            <a:ext cx="5495925" cy="5758935"/>
          </a:xfrm>
        </p:spPr>
        <p:txBody>
          <a:bodyPr/>
          <a:lstStyle>
            <a:lvl1pPr marL="233363" indent="-233363">
              <a:lnSpc>
                <a:spcPct val="90000"/>
              </a:lnSpc>
              <a:spcBef>
                <a:spcPts val="900"/>
              </a:spcBef>
              <a:buFont typeface="+mj-lt"/>
              <a:buAutoNum type="arabicPeriod"/>
              <a:tabLst/>
              <a:defRPr>
                <a:solidFill>
                  <a:schemeClr val="dk2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US"/>
              <a:t>Click to add topic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  <p:custDataLst>
              <p:custData r:id="rId3"/>
            </p:custDataLst>
          </p:nvPr>
        </p:nvSpPr>
        <p:spPr>
          <a:xfrm>
            <a:off x="486000" y="4896000"/>
            <a:ext cx="11224800" cy="1846800"/>
          </a:xfrm>
        </p:spPr>
        <p:txBody>
          <a:bodyPr/>
          <a:lstStyle>
            <a:lvl1pPr marL="0" indent="0" algn="r">
              <a:buNone/>
              <a:defRPr sz="12000" b="1">
                <a:solidFill>
                  <a:schemeClr val="dk2"/>
                </a:solidFill>
              </a:defRPr>
            </a:lvl1pPr>
          </a:lstStyle>
          <a:p>
            <a:pPr lvl="0"/>
            <a:r>
              <a:rPr lang="en-US"/>
              <a:t>Agenda</a:t>
            </a:r>
            <a:endParaRPr lang="en-US" dirty="0"/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3161111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US" dirty="0"/>
              <a:t>Click to </a:t>
            </a:r>
            <a:r>
              <a:rPr lang="en-US"/>
              <a:t>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  <p:custDataLst>
              <p:custData r:id="rId2"/>
            </p:custDataLst>
          </p:nvPr>
        </p:nvSpPr>
        <p:spPr/>
        <p:txBody>
          <a:bodyPr/>
          <a:lstStyle/>
          <a:p>
            <a:pPr lvl="0"/>
            <a:r>
              <a:rPr lang="en-US" dirty="0"/>
              <a:t>Click to </a:t>
            </a:r>
            <a:r>
              <a:rPr lang="en-US"/>
              <a:t>add text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  <p:custDataLst>
              <p:custData r:id="rId3"/>
            </p:custDataLst>
          </p:nvPr>
        </p:nvSpPr>
        <p:spPr>
          <a:xfrm>
            <a:off x="485776" y="806400"/>
            <a:ext cx="11226800" cy="320400"/>
          </a:xfrm>
        </p:spPr>
        <p:txBody>
          <a:bodyPr/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5603E2-AF75-9C69-3A02-3DBCC74990C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149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FEC6E-B7B3-CB9B-C415-01F63D4BD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6ABE6-3916-9E3C-F1BE-C14CC582B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1A00C-B29B-B368-64B6-8085B91C3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D5E72-F8B4-40AA-BB07-D2F7E9B3E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B6878-E218-8AC8-9E93-BD402050B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408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0B750-D3DA-7CEC-D14A-E37DBFD5F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F87EC4-5A36-F784-D3BC-0A6DD2BFA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0642A-350A-3CB9-F77B-138B01764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A1DBEF-35C8-5035-9928-57820F3E9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612330-65F3-EDD8-C90C-40A3FC379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947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3D1A0-7482-43D4-F46E-E97EB035E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33A470-00D2-FC57-B576-949320C0D6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908D7-4F4D-B0F3-720F-0983F1EBD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FB181-5731-6087-6FE1-29E671CA0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361F22-7B36-22FB-DC0E-9C1F498F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BD296D-A0AA-C00E-DFBF-40189A456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422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DBB3-18CF-7935-310F-517702470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6D2487-A3FD-2680-4ABA-D54A926F14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13105C-1675-B009-30DE-0781E734F4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910F7B-EA0C-5E8F-07BF-8A0FDB130E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C8CDDE-AB40-CF7C-7A51-2C26CEFD39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5F81C1-A393-BF5E-AE02-554391A93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AA8927-D93A-39CD-C23E-B7E6A9B6C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068D96-A6FF-703E-C62D-73E6227C8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061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43B2E-4842-9854-6006-9C4854A4E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C59EF-2177-6397-2544-C9285A3EB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E6D0DC-9DE2-6345-CC96-F9004EB7E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450426-D29E-2D16-5972-F479CCB31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214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3E0F37-2F52-309B-4F6C-7C2A59D2E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2D9E1C-863B-9944-EDC0-2982FD17C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8732EC-5656-D49D-03A7-B14BF5094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606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66353-73CB-BFD8-1697-A8050481F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52C75-953B-8BB4-2DA8-50D136E0E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50135E-0FBD-B77F-0124-1696B4481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A9F84F-C812-97F7-DFDB-9ACBAB2CF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5B13DF-BD69-99B0-7981-1F27AFE5E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772E53-EBFF-0D2A-2EE5-ADD824C8C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807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D9E24-6136-0B01-FD22-F82246AB4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E49A84-8E12-1568-9B7A-431820DB85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EA52F6-CA74-4845-7D02-0758541937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299CD6-2BF2-6A6E-1ABE-0FF0FCDA6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46449-C088-87D6-E121-A9231437F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2D60A3-967A-1192-1C7F-5E1AF350F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628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4A2205-CE92-8B65-A2D9-3D26B9FFD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44E31E-C050-17C6-EBA9-31B558B72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61BFC4-C447-C601-6267-3FD4C54F18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08C802-4600-6994-794D-68F7925E7D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61E2E-9A0E-5C26-5FBA-C9F991CB57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54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83CCDB19-03ED-2F15-3173-AA9F0080B6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5775" y="361950"/>
            <a:ext cx="11052509" cy="5759450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002C77"/>
                </a:solidFill>
              </a:rPr>
              <a:t>Mutual of Omaha</a:t>
            </a:r>
          </a:p>
          <a:p>
            <a:pPr marL="0" indent="0" algn="ctr">
              <a:buNone/>
            </a:pPr>
            <a:r>
              <a:rPr lang="en-US" sz="4000" b="1" dirty="0">
                <a:solidFill>
                  <a:srgbClr val="002C77"/>
                </a:solidFill>
              </a:rPr>
              <a:t>Group Life and AD&amp;D</a:t>
            </a:r>
          </a:p>
          <a:p>
            <a:pPr marL="0" indent="0">
              <a:buNone/>
            </a:pPr>
            <a:endParaRPr lang="en-US" sz="3200" dirty="0"/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500" dirty="0"/>
              <a:t>Employer Paid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500" dirty="0"/>
              <a:t>Employee life coverage equals 1x annual salary up to $150,000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500" dirty="0"/>
              <a:t>Spouse life coverage $7,500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500" dirty="0"/>
              <a:t>Dependent Child coverage $5,000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500" dirty="0"/>
              <a:t>Employee Accidental Death and Dismemberment is equal to the amount of life insurance.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500" dirty="0"/>
              <a:t>To confirm eligibility, please contact Human Resources</a:t>
            </a:r>
          </a:p>
          <a:p>
            <a:pPr marL="223837" lvl="1" indent="0"/>
            <a:endParaRPr lang="en-US" sz="2500" dirty="0"/>
          </a:p>
          <a:p>
            <a:pPr marL="566737" lvl="1" indent="-342900">
              <a:buFont typeface="Arial" panose="020B0604020202020204" pitchFamily="34" charset="0"/>
              <a:buChar char="•"/>
            </a:pPr>
            <a:endParaRPr lang="en-US" sz="1700" dirty="0"/>
          </a:p>
          <a:p>
            <a:pPr marL="509587" lvl="1" indent="-285750">
              <a:buFont typeface="Arial" panose="020B0604020202020204" pitchFamily="34" charset="0"/>
              <a:buChar char="•"/>
            </a:pPr>
            <a:endParaRPr lang="en-US" sz="17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9922B99-44D2-28CC-D2C4-BB927F480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7032" y="361950"/>
            <a:ext cx="1728764" cy="1452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492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ABF672-D6F3-CBC0-F520-C223C3D492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>
            <a:extLst>
              <a:ext uri="{FF2B5EF4-FFF2-40B4-BE49-F238E27FC236}">
                <a16:creationId xmlns:a16="http://schemas.microsoft.com/office/drawing/2014/main" id="{95B644C1-5F3B-6411-1287-5051C7CEC0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504" y="1527048"/>
            <a:ext cx="10064496" cy="4829301"/>
          </a:xfrm>
        </p:spPr>
        <p:txBody>
          <a:bodyPr>
            <a:normAutofit fontScale="92500" lnSpcReduction="20000"/>
          </a:bodyPr>
          <a:lstStyle/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500" dirty="0"/>
              <a:t>Employee Paid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500" dirty="0"/>
              <a:t>Employee Guarantee issue 1x annual salary up to $100,000. May elect in increments of $10,000 up to $500,000**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500" dirty="0"/>
              <a:t>Ability to purchase voluntary coverage for spouse, not to exceed 100% of employee elected coverage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500" dirty="0"/>
              <a:t>Ability to purchase voluntary coverage for dependents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500" dirty="0"/>
              <a:t>Age-banded rates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500" dirty="0"/>
              <a:t>Please contact Human Resources to confirm eligibility and for more information</a:t>
            </a:r>
          </a:p>
          <a:p>
            <a:pPr algn="l">
              <a:lnSpc>
                <a:spcPct val="150000"/>
              </a:lnSpc>
            </a:pPr>
            <a:endParaRPr lang="en-US" sz="25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89EA72-C8CA-EAA1-D0AC-1F63FF3B8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040D-6F20-4F4B-8995-856BEECD84B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639881-A5E5-B131-2524-F85449DB2BFF}"/>
              </a:ext>
            </a:extLst>
          </p:cNvPr>
          <p:cNvSpPr txBox="1"/>
          <p:nvPr/>
        </p:nvSpPr>
        <p:spPr>
          <a:xfrm>
            <a:off x="345376" y="382012"/>
            <a:ext cx="11225024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2C77"/>
                </a:solidFill>
              </a:rPr>
              <a:t>Mutual of Omaha</a:t>
            </a:r>
          </a:p>
          <a:p>
            <a:pPr algn="ctr"/>
            <a:r>
              <a:rPr lang="en-US" sz="4000" b="1" dirty="0">
                <a:solidFill>
                  <a:srgbClr val="002C77"/>
                </a:solidFill>
              </a:rPr>
              <a:t>Voluntary Life and AD&amp;D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6576B5-9E7F-CE82-1ED2-BC08BF1C3B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7032" y="361950"/>
            <a:ext cx="1728764" cy="1452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013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8BF2E6-50FC-E1EF-E92B-D4CBA4F784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1392" y="436563"/>
            <a:ext cx="9144000" cy="858837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Employee Assistant Program - EAP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19F16D9-4465-0735-052F-5CDF71B80C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3688" y="1397445"/>
            <a:ext cx="9144000" cy="4893627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Services include: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Employee Family Clinical Services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Counseling Options: three sessions per year, with options for face-to-face or telehealth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Employee Family Legal Services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Employee Family Financial Services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Employee Family Work/Life Services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Online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lvl="1" algn="l"/>
            <a:r>
              <a:rPr lang="en-US" sz="4700" dirty="0">
                <a:solidFill>
                  <a:srgbClr val="0070C0"/>
                </a:solidFill>
              </a:rPr>
              <a:t>mutualofomaha.com/</a:t>
            </a:r>
            <a:r>
              <a:rPr lang="en-US" sz="4700" dirty="0" err="1">
                <a:solidFill>
                  <a:srgbClr val="0070C0"/>
                </a:solidFill>
              </a:rPr>
              <a:t>eap</a:t>
            </a:r>
            <a:endParaRPr lang="en-US" sz="4700" dirty="0">
              <a:solidFill>
                <a:srgbClr val="0070C0"/>
              </a:solidFill>
            </a:endParaRPr>
          </a:p>
          <a:p>
            <a:pPr lvl="1" algn="l"/>
            <a:r>
              <a:rPr lang="en-US" sz="4700" dirty="0">
                <a:solidFill>
                  <a:srgbClr val="0070C0"/>
                </a:solidFill>
              </a:rPr>
              <a:t>or call us: 1-800-316-2796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2736990-8940-1ED6-0F1C-464BC5E788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5632" y="334518"/>
            <a:ext cx="1728764" cy="1452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967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    < P r e s e n t a t i o n O b j e c t T a g   T a g N a m e = " M M C 0 9 _ P L A C E H O L D E R T E X T " > [ B r a n d _ M M C 2 0 2 1 . A g e n d a T o p i c P l a c e h o l d e r ] < / P r e s e n t a t i o n O b j e c t T a g >  
 < / M M C O A _ O b j e c t T a g s > 
</file>

<file path=customXml/item2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    < P r e s e n t a t i o n O b j e c t T a g   T a g N a m e = " M M C 0 9 _ P L A C E H O L D E R T E X T " > [ M M C 2 0 2 1 P P T e m p l a t e . P l a c e h o l d e r A g e n d a ] < / P r e s e n t a t i o n O b j e c t T a g >  
 < / M M C O A _ O b j e c t T a g s > 
</file>

<file path=customXml/item3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4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5.xml>��< ? x m l   v e r s i o n = " 1 . 0 "   e n c o d i n g = " u t f - 1 6 " ? > < M M C O A _ O b j e c t T a g s   x m l n s : x s d = " h t t p : / / w w w . w 3 . o r g / 2 0 0 1 / X M L S c h e m a "   x m l n s : x s i = " h t t p : / / w w w . w 3 . o r g / 2 0 0 1 / X M L S c h e m a - i n s t a n c e " >  
     < P r e s e n t a t i o n O b j e c t T a g   T a g N a m e = " M M C 0 9 _ S L I D E T Y P E " > A g e n d a < / P r e s e n t a t i o n O b j e c t T a g >  
     < P r e s e n t a t i o n O b j e c t T a g   T a g N a m e = " M M C 0 9 _ D I S P L Y M A S T E R S H A P E S " > N < / P r e s e n t a t i o n O b j e c t T a g >  
     < P r e s e n t a t i o n O b j e c t T a g   T a g N a m e = " M M C 0 9 _ F O L L O W M A S T E R B A C K G R O U N D " > N < / P r e s e n t a t i o n O b j e c t T a g >  
     < P r e s e n t a t i o n O b j e c t T a g   T a g N a m e = " M M C 0 9 _ B A C K G R O U N D S T Y L E " > A g e n d a < / P r e s e n t a t i o n O b j e c t T a g >  
     < P r e s e n t a t i o n O b j e c t T a g   T a g N a m e = " M M C 0 9 _ L A Y O U T " > A g e n d a < / P r e s e n t a t i o n O b j e c t T a g >  
     < P r e s e n t a t i o n O b j e c t T a g   T a g N a m e = " M M C O A _ B A C K G R O U N D _ D I G E S T " > g r a d ; m m a - w a v y - w h i t e - b l u e < / P r e s e n t a t i o n O b j e c t T a g >  
     < P r e s e n t a t i o n O b j e c t T a g   T a g N a m e = " M M C O A _ B A C K G R O U N D _ L O G O _ O P T I O N " > C O L O U R < / P r e s e n t a t i o n O b j e c t T a g >  
 < / M M C O A _ O b j e c t T a g s > 
</file>

<file path=customXml/item6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 M a s t e r S u b t i t l e < / P r e s e n t a t i o n O b j e c t T a g >  
     < P r e s e n t a t i o n O b j e c t T a g   T a g N a m e = " M M C 0 9 _ P L A C E H O L D E R T E X T " > [ M M C 2 0 2 1 P P T e m p l a t e . P l a c e h o l d e r S l i d e S u b T i t l e ] < / P r e s e n t a t i o n O b j e c t T a g >  
 < / M M C O A _ O b j e c t T a g s > 
</file>

<file path=customXml/itemProps1.xml><?xml version="1.0" encoding="utf-8"?>
<ds:datastoreItem xmlns:ds="http://schemas.openxmlformats.org/officeDocument/2006/customXml" ds:itemID="{B5EE003F-AACE-4CCD-AE5E-C319AB398FB9}">
  <ds:schemaRefs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06F0990-77F0-4EB7-81D9-057B8021F2E2}">
  <ds:schemaRefs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9348C07-1E6B-4014-98CC-8BB85256C2E9}">
  <ds:schemaRefs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15E14063-6D15-404C-AFB6-43ADF0C0DD41}">
  <ds:schemaRefs>
    <ds:schemaRef ds:uri="http://www.w3.org/2001/XMLSchema"/>
  </ds:schemaRefs>
</ds:datastoreItem>
</file>

<file path=customXml/itemProps5.xml><?xml version="1.0" encoding="utf-8"?>
<ds:datastoreItem xmlns:ds="http://schemas.openxmlformats.org/officeDocument/2006/customXml" ds:itemID="{E9CA08FA-841A-4F2D-9D2F-CA8441B06E06}">
  <ds:schemaRefs>
    <ds:schemaRef ds:uri="http://www.w3.org/2001/XMLSchema"/>
  </ds:schemaRefs>
</ds:datastoreItem>
</file>

<file path=customXml/itemProps6.xml><?xml version="1.0" encoding="utf-8"?>
<ds:datastoreItem xmlns:ds="http://schemas.openxmlformats.org/officeDocument/2006/customXml" ds:itemID="{268400DD-65DB-470B-A06A-A85C4BBFF02F}">
  <ds:schemaRefs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178</Words>
  <Application>Microsoft Office PowerPoint</Application>
  <PresentationFormat>Widescreen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Employee Assistant Program - EAP</vt:lpstr>
    </vt:vector>
  </TitlesOfParts>
  <Company>MMC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Champa, Jennifer (MMA)</dc:creator>
  <cp:lastModifiedBy>Champa, Jennifer (MMA)</cp:lastModifiedBy>
  <cp:revision>3</cp:revision>
  <dcterms:created xsi:type="dcterms:W3CDTF">2025-11-07T17:51:51Z</dcterms:created>
  <dcterms:modified xsi:type="dcterms:W3CDTF">2025-11-10T14:55:13Z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f1469a-2c2a-4aee-b92b-090d4c5468ff_Enabled">
    <vt:lpwstr>true</vt:lpwstr>
  </property>
  <property fmtid="{D5CDD505-2E9C-101B-9397-08002B2CF9AE}" pid="3" name="MSIP_Label_38f1469a-2c2a-4aee-b92b-090d4c5468ff_SetDate">
    <vt:lpwstr>2025-11-07T18:39:34Z</vt:lpwstr>
  </property>
  <property fmtid="{D5CDD505-2E9C-101B-9397-08002B2CF9AE}" pid="4" name="MSIP_Label_38f1469a-2c2a-4aee-b92b-090d4c5468ff_Method">
    <vt:lpwstr>Standard</vt:lpwstr>
  </property>
  <property fmtid="{D5CDD505-2E9C-101B-9397-08002B2CF9AE}" pid="5" name="MSIP_Label_38f1469a-2c2a-4aee-b92b-090d4c5468ff_Name">
    <vt:lpwstr>Confidential - Unmarked</vt:lpwstr>
  </property>
  <property fmtid="{D5CDD505-2E9C-101B-9397-08002B2CF9AE}" pid="6" name="MSIP_Label_38f1469a-2c2a-4aee-b92b-090d4c5468ff_SiteId">
    <vt:lpwstr>2a6e6092-73e4-4752-b1a5-477a17f5056d</vt:lpwstr>
  </property>
  <property fmtid="{D5CDD505-2E9C-101B-9397-08002B2CF9AE}" pid="7" name="MSIP_Label_38f1469a-2c2a-4aee-b92b-090d4c5468ff_ActionId">
    <vt:lpwstr>c922c9ae-bcf9-442c-8ac7-4915d0b5d6b5</vt:lpwstr>
  </property>
  <property fmtid="{D5CDD505-2E9C-101B-9397-08002B2CF9AE}" pid="8" name="MSIP_Label_38f1469a-2c2a-4aee-b92b-090d4c5468ff_ContentBits">
    <vt:lpwstr>0</vt:lpwstr>
  </property>
  <property fmtid="{D5CDD505-2E9C-101B-9397-08002B2CF9AE}" pid="9" name="MSIP_Label_38f1469a-2c2a-4aee-b92b-090d4c5468ff_Tag">
    <vt:lpwstr>10, 3, 0, 1</vt:lpwstr>
  </property>
</Properties>
</file>