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0"/>
  </p:sldMasterIdLst>
  <p:sldIdLst>
    <p:sldId id="263" r:id="rId11"/>
    <p:sldId id="288" r:id="rId12"/>
    <p:sldId id="387" r:id="rId13"/>
    <p:sldId id="38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3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8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3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5.xml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6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9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DD809-7AEB-100D-6C0C-61154E2C1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D498C9-B14D-4CAC-DAF4-F1E1A560F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F5572-16D7-8488-129C-3ECD4194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54B6-BA75-8396-3CE6-A3D3022D8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6030F-BF97-88D9-806B-C2833513F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0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FAC4-1EA5-75C3-6B43-86AC2EB19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ABDFEC-1747-F2AD-0741-1DD4C901F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4E6A8-F0F5-3A09-BEB6-0846ECAB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B1C22-6897-7CE9-F2C8-279FDF0E6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CD15A-5F20-62DF-9D5C-BE4ECFE9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57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724F77-E11F-3FE2-2638-41A83C59AB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523F8-F408-D36C-9D74-B73746B08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5AA45-8AED-9A91-4F17-8B4467F7D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4D5BE-3086-6D4D-6C23-36C59AFD1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13093-EEFA-B823-7A02-96F48B52F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30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genda"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BFED26F-A95B-E44E-8707-E9C9C09E6F92}"/>
              </a:ext>
            </a:extLst>
          </p:cNvPr>
          <p:cNvSpPr>
            <a:spLocks noGrp="1"/>
          </p:cNvSpPr>
          <p:nvPr>
            <p:ph type="body" sz="quarter" idx="12" hasCustomPrompt="1"/>
            <p:custDataLst>
              <p:custData r:id="rId2"/>
            </p:custDataLst>
          </p:nvPr>
        </p:nvSpPr>
        <p:spPr>
          <a:xfrm>
            <a:off x="485775" y="362464"/>
            <a:ext cx="5495925" cy="5758935"/>
          </a:xfrm>
        </p:spPr>
        <p:txBody>
          <a:bodyPr/>
          <a:lstStyle>
            <a:lvl1pPr marL="233363" indent="-233363">
              <a:lnSpc>
                <a:spcPct val="90000"/>
              </a:lnSpc>
              <a:spcBef>
                <a:spcPts val="900"/>
              </a:spcBef>
              <a:buFont typeface="+mj-lt"/>
              <a:buAutoNum type="arabicPeriod"/>
              <a:tabLst/>
              <a:defRPr>
                <a:solidFill>
                  <a:schemeClr val="dk2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/>
              <a:t>Click to add topic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  <p:custDataLst>
              <p:custData r:id="rId3"/>
            </p:custDataLst>
          </p:nvPr>
        </p:nvSpPr>
        <p:spPr>
          <a:xfrm>
            <a:off x="486000" y="4896000"/>
            <a:ext cx="11224800" cy="1846800"/>
          </a:xfrm>
        </p:spPr>
        <p:txBody>
          <a:bodyPr/>
          <a:lstStyle>
            <a:lvl1pPr marL="0" indent="0" algn="r">
              <a:buNone/>
              <a:defRPr sz="12000" b="1">
                <a:solidFill>
                  <a:schemeClr val="dk2"/>
                </a:solidFill>
              </a:defRPr>
            </a:lvl1pPr>
          </a:lstStyle>
          <a:p>
            <a:pPr lvl="0"/>
            <a:r>
              <a:rPr lang="en-US"/>
              <a:t>Agenda</a:t>
            </a:r>
            <a:endParaRPr lang="en-US" dirty="0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161111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US" dirty="0"/>
              <a:t>Click to </a:t>
            </a:r>
            <a:r>
              <a:rPr lang="en-US"/>
              <a:t>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custData r:id="rId2"/>
            </p:custDataLst>
          </p:nvPr>
        </p:nvSpPr>
        <p:spPr/>
        <p:txBody>
          <a:bodyPr/>
          <a:lstStyle/>
          <a:p>
            <a:pPr lvl="0"/>
            <a:r>
              <a:rPr lang="en-US" dirty="0"/>
              <a:t>Click to </a:t>
            </a:r>
            <a:r>
              <a:rPr lang="en-US"/>
              <a:t>add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  <p:custDataLst>
              <p:custData r:id="rId3"/>
            </p:custDataLst>
          </p:nvPr>
        </p:nvSpPr>
        <p:spPr>
          <a:xfrm>
            <a:off x="485776" y="806400"/>
            <a:ext cx="11226800" cy="320400"/>
          </a:xfrm>
        </p:spPr>
        <p:txBody>
          <a:bodyPr/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603E2-AF75-9C69-3A02-3DBCC74990C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149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US" dirty="0"/>
              <a:t>Click to </a:t>
            </a:r>
            <a:r>
              <a:rPr lang="en-US"/>
              <a:t>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custData r:id="rId2"/>
            </p:custDataLst>
          </p:nvPr>
        </p:nvSpPr>
        <p:spPr/>
        <p:txBody>
          <a:bodyPr/>
          <a:lstStyle/>
          <a:p>
            <a:pPr lvl="0"/>
            <a:r>
              <a:rPr lang="en-US" dirty="0"/>
              <a:t>Click to </a:t>
            </a:r>
            <a:r>
              <a:rPr lang="en-US"/>
              <a:t>add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  <p:custDataLst>
              <p:custData r:id="rId3"/>
            </p:custDataLst>
          </p:nvPr>
        </p:nvSpPr>
        <p:spPr>
          <a:xfrm>
            <a:off x="485776" y="806400"/>
            <a:ext cx="11226800" cy="320400"/>
          </a:xfrm>
        </p:spPr>
        <p:txBody>
          <a:bodyPr/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603E2-AF75-9C69-3A02-3DBCC74990C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71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FEC6E-B7B3-CB9B-C415-01F63D4BD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6ABE6-3916-9E3C-F1BE-C14CC582B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1A00C-B29B-B368-64B6-8085B91C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D5E72-F8B4-40AA-BB07-D2F7E9B3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B6878-E218-8AC8-9E93-BD402050B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0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0B750-D3DA-7CEC-D14A-E37DBFD5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87EC4-5A36-F784-D3BC-0A6DD2BFA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0642A-350A-3CB9-F77B-138B01764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1DBEF-35C8-5035-9928-57820F3E9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12330-65F3-EDD8-C90C-40A3FC37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4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3D1A0-7482-43D4-F46E-E97EB035E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3A470-00D2-FC57-B576-949320C0D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908D7-4F4D-B0F3-720F-0983F1EBD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FB181-5731-6087-6FE1-29E671CA0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361F22-7B36-22FB-DC0E-9C1F498F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BD296D-A0AA-C00E-DFBF-40189A456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2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DBB3-18CF-7935-310F-517702470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6D2487-A3FD-2680-4ABA-D54A926F1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3105C-1675-B009-30DE-0781E734F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910F7B-EA0C-5E8F-07BF-8A0FDB130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C8CDDE-AB40-CF7C-7A51-2C26CEFD39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F81C1-A393-BF5E-AE02-554391A93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AA8927-D93A-39CD-C23E-B7E6A9B6C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068D96-A6FF-703E-C62D-73E6227C8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06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43B2E-4842-9854-6006-9C4854A4E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C59EF-2177-6397-2544-C9285A3EB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E6D0DC-9DE2-6345-CC96-F9004EB7E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450426-D29E-2D16-5972-F479CCB31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1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3E0F37-2F52-309B-4F6C-7C2A59D2E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2D9E1C-863B-9944-EDC0-2982FD17C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732EC-5656-D49D-03A7-B14BF5094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0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66353-73CB-BFD8-1697-A8050481F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52C75-953B-8BB4-2DA8-50D136E0E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50135E-0FBD-B77F-0124-1696B4481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9F84F-C812-97F7-DFDB-9ACBAB2CF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B13DF-BD69-99B0-7981-1F27AFE5E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72E53-EBFF-0D2A-2EE5-ADD824C8C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0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D9E24-6136-0B01-FD22-F82246AB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E49A84-8E12-1568-9B7A-431820DB85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EA52F6-CA74-4845-7D02-075854193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299CD6-2BF2-6A6E-1ABE-0FF0FCDA6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46449-C088-87D6-E121-A9231437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D60A3-967A-1192-1C7F-5E1AF350F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2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4A2205-CE92-8B65-A2D9-3D26B9FFD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4E31E-C050-17C6-EBA9-31B558B72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1BFC4-C447-C601-6267-3FD4C54F1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1D588B-D818-4C80-A586-531F2609FBEB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8C802-4600-6994-794D-68F7925E7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61E2E-9A0E-5C26-5FBA-C9F991CB57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68E030-1F17-4145-A998-6998396F22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5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83CCDB19-03ED-2F15-3173-AA9F0080B6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5775" y="361950"/>
            <a:ext cx="11052509" cy="575945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2C77"/>
                </a:solidFill>
              </a:rPr>
              <a:t>Welcome to Arrowhead Economic Opportunity Agency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rgbClr val="002C77"/>
                </a:solidFill>
              </a:rPr>
              <a:t>2026 Open Enrollment</a:t>
            </a:r>
          </a:p>
          <a:p>
            <a:pPr marL="0" indent="0">
              <a:buNone/>
            </a:pPr>
            <a:endParaRPr lang="en-US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Open enrollment is your annual opportunity to make changes to your benefits for the new plan year, effective </a:t>
            </a:r>
            <a:r>
              <a:rPr lang="en-US" sz="2000" b="1" dirty="0">
                <a:solidFill>
                  <a:srgbClr val="002C77"/>
                </a:solidFill>
              </a:rPr>
              <a:t>1/1/2026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During open enrollment, you may opt to do the following:</a:t>
            </a:r>
          </a:p>
          <a:p>
            <a:pPr marL="566737" lvl="1" indent="-342900">
              <a:buFont typeface="Arial" panose="020B0604020202020204" pitchFamily="34" charset="0"/>
              <a:buChar char="•"/>
            </a:pPr>
            <a:r>
              <a:rPr lang="en-US" sz="1700" dirty="0"/>
              <a:t>Change or opt out of coverage</a:t>
            </a:r>
          </a:p>
          <a:p>
            <a:pPr marL="566737" lvl="1" indent="-342900">
              <a:buFont typeface="Arial" panose="020B0604020202020204" pitchFamily="34" charset="0"/>
              <a:buChar char="•"/>
            </a:pPr>
            <a:r>
              <a:rPr lang="en-US" sz="1700" dirty="0"/>
              <a:t>Choose new benefit options</a:t>
            </a:r>
          </a:p>
          <a:p>
            <a:pPr marL="566737" lvl="1" indent="-342900">
              <a:buFont typeface="Arial" panose="020B0604020202020204" pitchFamily="34" charset="0"/>
              <a:buChar char="•"/>
            </a:pPr>
            <a:r>
              <a:rPr lang="en-US" sz="1700" dirty="0"/>
              <a:t>Enroll eligible family members in your health or dental plans</a:t>
            </a:r>
          </a:p>
          <a:p>
            <a:pPr marL="566737" lvl="1" indent="-342900">
              <a:buFont typeface="Arial" panose="020B0604020202020204" pitchFamily="34" charset="0"/>
              <a:buChar char="•"/>
            </a:pPr>
            <a:r>
              <a:rPr lang="en-US" sz="1700" dirty="0"/>
              <a:t>Flex Spending enrollment</a:t>
            </a:r>
          </a:p>
          <a:p>
            <a:pPr marL="566737" lvl="1" indent="-342900">
              <a:buFont typeface="Arial" panose="020B0604020202020204" pitchFamily="34" charset="0"/>
              <a:buChar char="•"/>
            </a:pPr>
            <a:r>
              <a:rPr lang="en-US" sz="1700" dirty="0"/>
              <a:t>HSA/VEBA update or changes</a:t>
            </a:r>
          </a:p>
          <a:p>
            <a:pPr marL="566737" lvl="1" indent="-342900">
              <a:buFont typeface="Arial" panose="020B0604020202020204" pitchFamily="34" charset="0"/>
              <a:buChar char="•"/>
            </a:pPr>
            <a:r>
              <a:rPr lang="en-US" sz="1700" dirty="0"/>
              <a:t>Enroll in coverage, if eligible, but not currently covered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You must submit your enrollments to Human Resources by </a:t>
            </a:r>
            <a:r>
              <a:rPr lang="en-US" sz="2000" b="1" dirty="0"/>
              <a:t>Wednesday, November 26th</a:t>
            </a:r>
            <a:r>
              <a:rPr lang="en-US" sz="2000" dirty="0"/>
              <a:t>. </a:t>
            </a:r>
          </a:p>
          <a:p>
            <a:pPr marL="223837" lvl="1" indent="0"/>
            <a:endParaRPr lang="en-US" sz="1700" dirty="0"/>
          </a:p>
          <a:p>
            <a:pPr marL="566737" lvl="1" indent="-342900"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509587" lvl="1" indent="-285750"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492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BF672-D6F3-CBC0-F520-C223C3D49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9EA72-C8CA-EAA1-D0AC-1F63FF3B87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040D-6F20-4F4B-8995-856BEECD84B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639881-A5E5-B131-2524-F85449DB2BFF}"/>
              </a:ext>
            </a:extLst>
          </p:cNvPr>
          <p:cNvSpPr txBox="1"/>
          <p:nvPr/>
        </p:nvSpPr>
        <p:spPr>
          <a:xfrm>
            <a:off x="345376" y="382012"/>
            <a:ext cx="11225024" cy="47135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3200" dirty="0">
                <a:solidFill>
                  <a:srgbClr val="002C77"/>
                </a:solidFill>
              </a:rPr>
              <a:t>Qualifying Life Events</a:t>
            </a:r>
          </a:p>
          <a:p>
            <a:pPr algn="l"/>
            <a:endParaRPr lang="en-U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9DE0"/>
                </a:solidFill>
              </a:rPr>
              <a:t>Elections made at Open Enrollment will remain until the next open enrollment unless you or your family members experience a qualifying event. If you experience a qualifying event, you must contact HR within </a:t>
            </a:r>
            <a:r>
              <a:rPr lang="en-US" sz="2000" b="1" dirty="0">
                <a:solidFill>
                  <a:srgbClr val="002C77"/>
                </a:solidFill>
              </a:rPr>
              <a:t>30 days</a:t>
            </a:r>
            <a:r>
              <a:rPr lang="en-US" sz="2000" dirty="0">
                <a:solidFill>
                  <a:srgbClr val="009DE0"/>
                </a:solidFill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9DE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9DE0"/>
                </a:solidFill>
              </a:rPr>
              <a:t>Qualifying events include: </a:t>
            </a:r>
            <a:br>
              <a:rPr lang="en-US" sz="2000" dirty="0"/>
            </a:br>
            <a:r>
              <a:rPr lang="en-US" sz="2000" dirty="0"/>
              <a:t>-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Gaining a new dependent by Marriage, Birth, Adoption, or Placement of Adoption</a:t>
            </a:r>
            <a:br>
              <a:rPr lang="en-US" sz="20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- Loss of other coverage through your spouse’s employer</a:t>
            </a:r>
            <a:br>
              <a:rPr lang="en-US" sz="20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- Loss of coverage for Medicaid or a State Children’s Health Insurance Program</a:t>
            </a:r>
            <a:br>
              <a:rPr lang="en-US" sz="20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- Gaining eligibility for Medicaid or a State Children’s Health Insurance Program</a:t>
            </a:r>
            <a:endParaRPr lang="en-US" sz="2000" dirty="0">
              <a:solidFill>
                <a:srgbClr val="009D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01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84E6D-57D7-5BFF-AA99-4708FBAF1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198FB6-067F-F753-E8C1-05A404B49F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040D-6F20-4F4B-8995-856BEECD84B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D9CA55-910A-1C52-AB67-53CA1CF9E9BE}"/>
              </a:ext>
            </a:extLst>
          </p:cNvPr>
          <p:cNvSpPr txBox="1"/>
          <p:nvPr/>
        </p:nvSpPr>
        <p:spPr>
          <a:xfrm>
            <a:off x="345376" y="382012"/>
            <a:ext cx="11225024" cy="16004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3200" dirty="0">
                <a:solidFill>
                  <a:srgbClr val="002C77"/>
                </a:solidFill>
              </a:rPr>
              <a:t>2026 Medical Plan Design Options</a:t>
            </a:r>
          </a:p>
          <a:p>
            <a:pPr algn="l"/>
            <a:endParaRPr lang="en-US" sz="3200" dirty="0">
              <a:solidFill>
                <a:srgbClr val="002C77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9DE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9DE0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E920A45-8F67-46D1-AAD9-5E90CB54C8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936713"/>
              </p:ext>
            </p:extLst>
          </p:nvPr>
        </p:nvGraphicFramePr>
        <p:xfrm>
          <a:off x="621792" y="1090914"/>
          <a:ext cx="10204704" cy="4940420"/>
        </p:xfrm>
        <a:graphic>
          <a:graphicData uri="http://schemas.openxmlformats.org/drawingml/2006/table">
            <a:tbl>
              <a:tblPr firstRow="1" bandRow="1"/>
              <a:tblGrid>
                <a:gridCol w="2588131">
                  <a:extLst>
                    <a:ext uri="{9D8B030D-6E8A-4147-A177-3AD203B41FA5}">
                      <a16:colId xmlns:a16="http://schemas.microsoft.com/office/drawing/2014/main" val="478270590"/>
                    </a:ext>
                  </a:extLst>
                </a:gridCol>
                <a:gridCol w="3702941">
                  <a:extLst>
                    <a:ext uri="{9D8B030D-6E8A-4147-A177-3AD203B41FA5}">
                      <a16:colId xmlns:a16="http://schemas.microsoft.com/office/drawing/2014/main" val="3968580713"/>
                    </a:ext>
                  </a:extLst>
                </a:gridCol>
                <a:gridCol w="3913632">
                  <a:extLst>
                    <a:ext uri="{9D8B030D-6E8A-4147-A177-3AD203B41FA5}">
                      <a16:colId xmlns:a16="http://schemas.microsoft.com/office/drawing/2014/main" val="2089646038"/>
                    </a:ext>
                  </a:extLst>
                </a:gridCol>
              </a:tblGrid>
              <a:tr h="286664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/>
                        <a:t>Medica Choice Passport </a:t>
                      </a:r>
                    </a:p>
                    <a:p>
                      <a:pPr algn="ctr"/>
                      <a:r>
                        <a:rPr lang="en-US" sz="1500" b="1" dirty="0"/>
                        <a:t>ASO $3,400-20% HSA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/>
                        <a:t>Medica Essentia Choice Care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/>
                        <a:t>ASO $3,400-20% HSA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178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In-Network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In-Network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467204"/>
                  </a:ext>
                </a:extLst>
              </a:tr>
              <a:tr h="500142">
                <a:tc>
                  <a:txBody>
                    <a:bodyPr/>
                    <a:lstStyle/>
                    <a:p>
                      <a:r>
                        <a:rPr lang="en-US" sz="1400" dirty="0"/>
                        <a:t>Deductible </a:t>
                      </a:r>
                    </a:p>
                    <a:p>
                      <a:r>
                        <a:rPr lang="en-US" sz="1400" dirty="0"/>
                        <a:t>     Individual/Family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$3,400/$6,800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$3,400/$6,800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131172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r>
                        <a:rPr lang="en-US" sz="1400" dirty="0"/>
                        <a:t>Out-of-Pocket Max</a:t>
                      </a:r>
                    </a:p>
                    <a:p>
                      <a:r>
                        <a:rPr lang="en-US" sz="1400" dirty="0"/>
                        <a:t>     Individual/Family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$5,900/$11,800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$5,900/$11,800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406288"/>
                  </a:ext>
                </a:extLst>
              </a:tr>
              <a:tr h="328796">
                <a:tc>
                  <a:txBody>
                    <a:bodyPr/>
                    <a:lstStyle/>
                    <a:p>
                      <a:r>
                        <a:rPr lang="en-US" sz="1400" dirty="0"/>
                        <a:t>Coinsurance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20% after deductible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20% after deductible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2381296"/>
                  </a:ext>
                </a:extLst>
              </a:tr>
              <a:tr h="515770">
                <a:tc>
                  <a:txBody>
                    <a:bodyPr/>
                    <a:lstStyle/>
                    <a:p>
                      <a:r>
                        <a:rPr lang="en-US" sz="1400" dirty="0"/>
                        <a:t>Prescription Drugs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20% after deductible</a:t>
                      </a:r>
                    </a:p>
                    <a:p>
                      <a:pPr algn="ctr"/>
                      <a:r>
                        <a:rPr lang="en-US" sz="1400" dirty="0"/>
                        <a:t>**ACA Preventive Drugs at no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20% after deductible</a:t>
                      </a:r>
                    </a:p>
                    <a:p>
                      <a:pPr algn="ctr"/>
                      <a:r>
                        <a:rPr lang="en-US" sz="1400" dirty="0"/>
                        <a:t>**ACA Preventive Drugs at no 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827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Out-of-Network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Out-of-Network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359184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r>
                        <a:rPr lang="en-US" sz="1400" dirty="0"/>
                        <a:t>Deductible </a:t>
                      </a:r>
                    </a:p>
                    <a:p>
                      <a:r>
                        <a:rPr lang="en-US" sz="1400" dirty="0"/>
                        <a:t>     Individual/Family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$6,750/$13,500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$6,750/$13,500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674760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r>
                        <a:rPr lang="en-US" sz="1400" dirty="0"/>
                        <a:t>Out-of-Pocket Max</a:t>
                      </a:r>
                    </a:p>
                    <a:p>
                      <a:r>
                        <a:rPr lang="en-US" sz="1400" dirty="0"/>
                        <a:t>     Individual/Family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$13,500/$27,000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$20,000/$40,000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49837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400" dirty="0"/>
                        <a:t>Coinsurance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50% after deductible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50% after deductible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647079"/>
                  </a:ext>
                </a:extLst>
              </a:tr>
              <a:tr h="466344">
                <a:tc>
                  <a:txBody>
                    <a:bodyPr/>
                    <a:lstStyle/>
                    <a:p>
                      <a:r>
                        <a:rPr lang="en-US" sz="1400" dirty="0"/>
                        <a:t>Prescription Drugs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20% after deductible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50% after deductible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850377"/>
                  </a:ext>
                </a:extLst>
              </a:tr>
            </a:tbl>
          </a:graphicData>
        </a:graphic>
      </p:graphicFrame>
      <p:sp>
        <p:nvSpPr>
          <p:cNvPr id="6" name="Subtitle 3">
            <a:extLst>
              <a:ext uri="{FF2B5EF4-FFF2-40B4-BE49-F238E27FC236}">
                <a16:creationId xmlns:a16="http://schemas.microsoft.com/office/drawing/2014/main" id="{5D12CBAA-A9A1-B86C-6E51-FB48EB9E53CD}"/>
              </a:ext>
            </a:extLst>
          </p:cNvPr>
          <p:cNvSpPr txBox="1">
            <a:spLocks/>
          </p:cNvSpPr>
          <p:nvPr/>
        </p:nvSpPr>
        <p:spPr>
          <a:xfrm>
            <a:off x="746697" y="6142563"/>
            <a:ext cx="9144000" cy="38908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2C77"/>
                </a:solidFill>
              </a:rPr>
              <a:t>Please refer to the Summary of Benefits and Coverage (SBC) or the detailed Summary Plan Description for services with limitations, exclusions or prior authorization requirements.</a:t>
            </a:r>
          </a:p>
        </p:txBody>
      </p:sp>
    </p:spTree>
    <p:extLst>
      <p:ext uri="{BB962C8B-B14F-4D97-AF65-F5344CB8AC3E}">
        <p14:creationId xmlns:p14="http://schemas.microsoft.com/office/powerpoint/2010/main" val="939715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8BF2E6-50FC-E1EF-E92B-D4CBA4F78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1392" y="436563"/>
            <a:ext cx="9144000" cy="858837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2026 AEOA Medical Renewal Updates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19F16D9-4465-0735-052F-5CDF71B80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3688" y="1636776"/>
            <a:ext cx="9144000" cy="378561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2026 Medical Plan premium increase – 2.8%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Medica Passport network-broadest network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Medica Essentia Choice Care network-narrower network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Medica/MHC Wellness Benefits: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My Health Rewards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Live and Work Well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Omada for Prevention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Omada for Diabetes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6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 [ M M C 2 0 2 1 P P T e m p l a t e . P l a c e h o l d e r A g e n d a ] < / P r e s e n t a t i o n O b j e c t T a g >  
 < / M M C O A _ O b j e c t T a g s > 
</file>

<file path=customXml/item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 [ B r a n d _ M M C 2 0 2 1 . A g e n d a T o p i c P l a c e h o l d e r ] < / P r e s e n t a t i o n O b j e c t T a g >  
 < / M M C O A _ O b j e c t T a g s > 
</file>

<file path=customXml/item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8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S L I D E T Y P E " > A g e n d a < / P r e s e n t a t i o n O b j e c t T a g >  
     < P r e s e n t a t i o n O b j e c t T a g   T a g N a m e = " M M C 0 9 _ D I S P L Y M A S T E R S H A P E S " > N < / P r e s e n t a t i o n O b j e c t T a g >  
     < P r e s e n t a t i o n O b j e c t T a g   T a g N a m e = " M M C 0 9 _ F O L L O W M A S T E R B A C K G R O U N D " > N < / P r e s e n t a t i o n O b j e c t T a g >  
     < P r e s e n t a t i o n O b j e c t T a g   T a g N a m e = " M M C 0 9 _ B A C K G R O U N D S T Y L E " > A g e n d a < / P r e s e n t a t i o n O b j e c t T a g >  
     < P r e s e n t a t i o n O b j e c t T a g   T a g N a m e = " M M C 0 9 _ L A Y O U T " > A g e n d a < / P r e s e n t a t i o n O b j e c t T a g >  
     < P r e s e n t a t i o n O b j e c t T a g   T a g N a m e = " M M C O A _ B A C K G R O U N D _ D I G E S T " > g r a d ; m m a - w a v y - w h i t e - b l u e < / P r e s e n t a t i o n O b j e c t T a g >  
     < P r e s e n t a t i o n O b j e c t T a g   T a g N a m e = " M M C O A _ B A C K G R O U N D _ L O G O _ O P T I O N " > C O L O U R < / P r e s e n t a t i o n O b j e c t T a g >  
 < / M M C O A _ O b j e c t T a g s > 
</file>

<file path=customXml/item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Props1.xml><?xml version="1.0" encoding="utf-8"?>
<ds:datastoreItem xmlns:ds="http://schemas.openxmlformats.org/officeDocument/2006/customXml" ds:itemID="{B06F0990-77F0-4EB7-81D9-057B8021F2E2}">
  <ds:schemaRefs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5EE003F-AACE-4CCD-AE5E-C319AB398FB9}">
  <ds:schemaRefs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68400DD-65DB-470B-A06A-A85C4BBFF02F}">
  <ds:schemaRefs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15E14063-6D15-404C-AFB6-43ADF0C0DD41}">
  <ds:schemaRefs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D9348C07-1E6B-4014-98CC-8BB85256C2E9}">
  <ds:schemaRefs>
    <ds:schemaRef ds:uri="http://www.w3.org/2001/XMLSchema"/>
  </ds:schemaRefs>
</ds:datastoreItem>
</file>

<file path=customXml/itemProps6.xml><?xml version="1.0" encoding="utf-8"?>
<ds:datastoreItem xmlns:ds="http://schemas.openxmlformats.org/officeDocument/2006/customXml" ds:itemID="{BFA889A4-E9E0-451F-B890-58A1E5E67EB6}">
  <ds:schemaRefs>
    <ds:schemaRef ds:uri="http://www.w3.org/2001/XMLSchema"/>
  </ds:schemaRefs>
</ds:datastoreItem>
</file>

<file path=customXml/itemProps7.xml><?xml version="1.0" encoding="utf-8"?>
<ds:datastoreItem xmlns:ds="http://schemas.openxmlformats.org/officeDocument/2006/customXml" ds:itemID="{EBF085DB-65C3-46EA-A223-DCD84986A6FB}">
  <ds:schemaRefs>
    <ds:schemaRef ds:uri="http://www.w3.org/2001/XMLSchema"/>
  </ds:schemaRefs>
</ds:datastoreItem>
</file>

<file path=customXml/itemProps8.xml><?xml version="1.0" encoding="utf-8"?>
<ds:datastoreItem xmlns:ds="http://schemas.openxmlformats.org/officeDocument/2006/customXml" ds:itemID="{E9CA08FA-841A-4F2D-9D2F-CA8441B06E06}">
  <ds:schemaRefs>
    <ds:schemaRef ds:uri="http://www.w3.org/2001/XMLSchema"/>
  </ds:schemaRefs>
</ds:datastoreItem>
</file>

<file path=customXml/itemProps9.xml><?xml version="1.0" encoding="utf-8"?>
<ds:datastoreItem xmlns:ds="http://schemas.openxmlformats.org/officeDocument/2006/customXml" ds:itemID="{B11F798D-82FE-4DE0-81A5-1131EE64AFD9}">
  <ds:schemaRefs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400</Words>
  <Application>Microsoft Office PowerPoint</Application>
  <PresentationFormat>Widescreen</PresentationFormat>
  <Paragraphs>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2026 AEOA Medical Renewal Updates</vt:lpstr>
    </vt:vector>
  </TitlesOfParts>
  <Company>MMC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Champa, Jennifer (MMA)</dc:creator>
  <cp:lastModifiedBy>Champa, Jennifer (MMA)</cp:lastModifiedBy>
  <cp:revision>2</cp:revision>
  <dcterms:created xsi:type="dcterms:W3CDTF">2025-11-07T17:51:51Z</dcterms:created>
  <dcterms:modified xsi:type="dcterms:W3CDTF">2025-11-10T14:07:27Z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f1469a-2c2a-4aee-b92b-090d4c5468ff_Enabled">
    <vt:lpwstr>true</vt:lpwstr>
  </property>
  <property fmtid="{D5CDD505-2E9C-101B-9397-08002B2CF9AE}" pid="3" name="MSIP_Label_38f1469a-2c2a-4aee-b92b-090d4c5468ff_SetDate">
    <vt:lpwstr>2025-11-07T18:39:34Z</vt:lpwstr>
  </property>
  <property fmtid="{D5CDD505-2E9C-101B-9397-08002B2CF9AE}" pid="4" name="MSIP_Label_38f1469a-2c2a-4aee-b92b-090d4c5468ff_Method">
    <vt:lpwstr>Standard</vt:lpwstr>
  </property>
  <property fmtid="{D5CDD505-2E9C-101B-9397-08002B2CF9AE}" pid="5" name="MSIP_Label_38f1469a-2c2a-4aee-b92b-090d4c5468ff_Name">
    <vt:lpwstr>Confidential - Unmarked</vt:lpwstr>
  </property>
  <property fmtid="{D5CDD505-2E9C-101B-9397-08002B2CF9AE}" pid="6" name="MSIP_Label_38f1469a-2c2a-4aee-b92b-090d4c5468ff_SiteId">
    <vt:lpwstr>2a6e6092-73e4-4752-b1a5-477a17f5056d</vt:lpwstr>
  </property>
  <property fmtid="{D5CDD505-2E9C-101B-9397-08002B2CF9AE}" pid="7" name="MSIP_Label_38f1469a-2c2a-4aee-b92b-090d4c5468ff_ActionId">
    <vt:lpwstr>c922c9ae-bcf9-442c-8ac7-4915d0b5d6b5</vt:lpwstr>
  </property>
  <property fmtid="{D5CDD505-2E9C-101B-9397-08002B2CF9AE}" pid="8" name="MSIP_Label_38f1469a-2c2a-4aee-b92b-090d4c5468ff_ContentBits">
    <vt:lpwstr>0</vt:lpwstr>
  </property>
  <property fmtid="{D5CDD505-2E9C-101B-9397-08002B2CF9AE}" pid="9" name="MSIP_Label_38f1469a-2c2a-4aee-b92b-090d4c5468ff_Tag">
    <vt:lpwstr>10, 3, 0, 1</vt:lpwstr>
  </property>
</Properties>
</file>