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2"/>
  </p:notesMasterIdLst>
  <p:sldIdLst>
    <p:sldId id="4629" r:id="rId2"/>
    <p:sldId id="4667" r:id="rId3"/>
    <p:sldId id="269" r:id="rId4"/>
    <p:sldId id="260" r:id="rId5"/>
    <p:sldId id="4669" r:id="rId6"/>
    <p:sldId id="299" r:id="rId7"/>
    <p:sldId id="4691" r:id="rId8"/>
    <p:sldId id="4684" r:id="rId9"/>
    <p:sldId id="4686" r:id="rId10"/>
    <p:sldId id="4687" r:id="rId1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
          <p15:clr>
            <a:srgbClr val="A4A3A4"/>
          </p15:clr>
        </p15:guide>
        <p15:guide id="2" orient="horz" pos="486">
          <p15:clr>
            <a:srgbClr val="A4A3A4"/>
          </p15:clr>
        </p15:guide>
        <p15:guide id="3" orient="horz" pos="1619">
          <p15:clr>
            <a:srgbClr val="A4A3A4"/>
          </p15:clr>
        </p15:guide>
        <p15:guide id="4" orient="horz" pos="756">
          <p15:clr>
            <a:srgbClr val="A4A3A4"/>
          </p15:clr>
        </p15:guide>
        <p15:guide id="5" orient="horz" pos="2159">
          <p15:clr>
            <a:srgbClr val="A4A3A4"/>
          </p15:clr>
        </p15:guide>
        <p15:guide id="6" orient="horz" pos="2900">
          <p15:clr>
            <a:srgbClr val="A4A3A4"/>
          </p15:clr>
        </p15:guide>
        <p15:guide id="7" pos="227">
          <p15:clr>
            <a:srgbClr val="A4A3A4"/>
          </p15:clr>
        </p15:guide>
        <p15:guide id="8" pos="2880">
          <p15:clr>
            <a:srgbClr val="A4A3A4"/>
          </p15:clr>
        </p15:guide>
        <p15:guide id="9" pos="5534">
          <p15:clr>
            <a:srgbClr val="A4A3A4"/>
          </p15:clr>
        </p15:guide>
        <p15:guide id="10" pos="3339">
          <p15:clr>
            <a:srgbClr val="A4A3A4"/>
          </p15:clr>
        </p15:guide>
        <p15:guide id="11" pos="3511">
          <p15:clr>
            <a:srgbClr val="A4A3A4"/>
          </p15:clr>
        </p15:guide>
        <p15:guide id="12" pos="5595">
          <p15:clr>
            <a:srgbClr val="A4A3A4"/>
          </p15:clr>
        </p15:guide>
        <p15:guide id="13" pos="4609">
          <p15:clr>
            <a:srgbClr val="A4A3A4"/>
          </p15:clr>
        </p15:guide>
        <p15:guide id="14" pos="115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005C0D-E3A6-624F-0505-75D4EAA2A359}" name="Kris Dunn" initials="KD" userId="201b61d7340b2841" providerId="Windows Live"/>
  <p188:author id="{C5C88EF9-BFF9-8448-EAEB-AF9D49ADD9BC}" name="Baylye M. Anderson" initials="BMA" userId="Baylye M. Anderso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ke LeMier" initials="LL" lastIdx="1" clrIdx="0">
    <p:extLst>
      <p:ext uri="{19B8F6BF-5375-455C-9EA6-DF929625EA0E}">
        <p15:presenceInfo xmlns:p15="http://schemas.microsoft.com/office/powerpoint/2012/main" userId="S-1-5-21-989598996-3390982532-3132932445-69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02A"/>
    <a:srgbClr val="2DB035"/>
    <a:srgbClr val="00AEC7"/>
    <a:srgbClr val="573D82"/>
    <a:srgbClr val="50B226"/>
    <a:srgbClr val="573C82"/>
    <a:srgbClr val="D0EBCA"/>
    <a:srgbClr val="3FAE49"/>
    <a:srgbClr val="ECF7E9"/>
    <a:srgbClr val="D9F5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89765" autoAdjust="0"/>
  </p:normalViewPr>
  <p:slideViewPr>
    <p:cSldViewPr snapToGrid="0">
      <p:cViewPr varScale="1">
        <p:scale>
          <a:sx n="101" d="100"/>
          <a:sy n="101" d="100"/>
        </p:scale>
        <p:origin x="970" y="125"/>
      </p:cViewPr>
      <p:guideLst>
        <p:guide orient="horz" pos="180"/>
        <p:guide orient="horz" pos="486"/>
        <p:guide orient="horz" pos="1619"/>
        <p:guide orient="horz" pos="756"/>
        <p:guide orient="horz" pos="2159"/>
        <p:guide orient="horz" pos="2900"/>
        <p:guide pos="227"/>
        <p:guide pos="2880"/>
        <p:guide pos="5534"/>
        <p:guide pos="3339"/>
        <p:guide pos="3511"/>
        <p:guide pos="5595"/>
        <p:guide pos="4609"/>
        <p:guide pos="1152"/>
      </p:guideLst>
    </p:cSldViewPr>
  </p:slideViewPr>
  <p:outlineViewPr>
    <p:cViewPr>
      <p:scale>
        <a:sx n="33" d="100"/>
        <a:sy n="33" d="100"/>
      </p:scale>
      <p:origin x="0" y="0"/>
    </p:cViewPr>
  </p:outlineViewPr>
  <p:notesTextViewPr>
    <p:cViewPr>
      <p:scale>
        <a:sx n="135" d="100"/>
        <a:sy n="135" d="100"/>
      </p:scale>
      <p:origin x="0" y="0"/>
    </p:cViewPr>
  </p:notesTextViewPr>
  <p:sorterViewPr>
    <p:cViewPr>
      <p:scale>
        <a:sx n="190" d="100"/>
        <a:sy n="190" d="100"/>
      </p:scale>
      <p:origin x="0" y="-7856"/>
    </p:cViewPr>
  </p:sorterViewPr>
  <p:notesViewPr>
    <p:cSldViewPr snapToGrid="0">
      <p:cViewPr>
        <p:scale>
          <a:sx n="92" d="100"/>
          <a:sy n="92" d="100"/>
        </p:scale>
        <p:origin x="176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86C88AF4-7541-AF40-A6B7-1DFCB02B1917}" type="datetimeFigureOut">
              <a:rPr lang="en-US" smtClean="0"/>
              <a:t>10/31/2025</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A2552B0-C013-0640-B23A-2D57AA8B1890}" type="slidenum">
              <a:rPr lang="en-US" smtClean="0"/>
              <a:t>‹#›</a:t>
            </a:fld>
            <a:endParaRPr lang="en-US"/>
          </a:p>
        </p:txBody>
      </p:sp>
    </p:spTree>
    <p:extLst>
      <p:ext uri="{BB962C8B-B14F-4D97-AF65-F5344CB8AC3E}">
        <p14:creationId xmlns:p14="http://schemas.microsoft.com/office/powerpoint/2010/main" val="26111443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2552B0-C013-0640-B23A-2D57AA8B1890}" type="slidenum">
              <a:rPr lang="en-US" smtClean="0"/>
              <a:t>1</a:t>
            </a:fld>
            <a:endParaRPr lang="en-US"/>
          </a:p>
        </p:txBody>
      </p:sp>
    </p:spTree>
    <p:extLst>
      <p:ext uri="{BB962C8B-B14F-4D97-AF65-F5344CB8AC3E}">
        <p14:creationId xmlns:p14="http://schemas.microsoft.com/office/powerpoint/2010/main" val="2873483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552B0-C013-0640-B23A-2D57AA8B1890}" type="slidenum">
              <a:rPr lang="en-US" smtClean="0"/>
              <a:t>10</a:t>
            </a:fld>
            <a:endParaRPr lang="en-US"/>
          </a:p>
        </p:txBody>
      </p:sp>
    </p:spTree>
    <p:extLst>
      <p:ext uri="{BB962C8B-B14F-4D97-AF65-F5344CB8AC3E}">
        <p14:creationId xmlns:p14="http://schemas.microsoft.com/office/powerpoint/2010/main" val="63277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552B0-C013-0640-B23A-2D57AA8B1890}" type="slidenum">
              <a:rPr lang="en-US" smtClean="0"/>
              <a:t>2</a:t>
            </a:fld>
            <a:endParaRPr lang="en-US" dirty="0"/>
          </a:p>
        </p:txBody>
      </p:sp>
    </p:spTree>
    <p:extLst>
      <p:ext uri="{BB962C8B-B14F-4D97-AF65-F5344CB8AC3E}">
        <p14:creationId xmlns:p14="http://schemas.microsoft.com/office/powerpoint/2010/main" val="417325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552B0-C013-0640-B23A-2D57AA8B1890}" type="slidenum">
              <a:rPr lang="en-US" smtClean="0"/>
              <a:t>3</a:t>
            </a:fld>
            <a:endParaRPr lang="en-US"/>
          </a:p>
        </p:txBody>
      </p:sp>
    </p:spTree>
    <p:extLst>
      <p:ext uri="{BB962C8B-B14F-4D97-AF65-F5344CB8AC3E}">
        <p14:creationId xmlns:p14="http://schemas.microsoft.com/office/powerpoint/2010/main" val="85285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552B0-C013-0640-B23A-2D57AA8B1890}" type="slidenum">
              <a:rPr lang="en-US" smtClean="0"/>
              <a:t>4</a:t>
            </a:fld>
            <a:endParaRPr lang="en-US"/>
          </a:p>
        </p:txBody>
      </p:sp>
    </p:spTree>
    <p:extLst>
      <p:ext uri="{BB962C8B-B14F-4D97-AF65-F5344CB8AC3E}">
        <p14:creationId xmlns:p14="http://schemas.microsoft.com/office/powerpoint/2010/main" val="2707819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552B0-C013-0640-B23A-2D57AA8B1890}" type="slidenum">
              <a:rPr lang="en-US" smtClean="0"/>
              <a:t>5</a:t>
            </a:fld>
            <a:endParaRPr lang="en-US"/>
          </a:p>
        </p:txBody>
      </p:sp>
    </p:spTree>
    <p:extLst>
      <p:ext uri="{BB962C8B-B14F-4D97-AF65-F5344CB8AC3E}">
        <p14:creationId xmlns:p14="http://schemas.microsoft.com/office/powerpoint/2010/main" val="273596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92459">
              <a:defRPr/>
            </a:pPr>
            <a:endParaRPr lang="en-US" baseline="0" dirty="0"/>
          </a:p>
        </p:txBody>
      </p:sp>
      <p:sp>
        <p:nvSpPr>
          <p:cNvPr id="4" name="Slide Number Placeholder 3"/>
          <p:cNvSpPr>
            <a:spLocks noGrp="1"/>
          </p:cNvSpPr>
          <p:nvPr>
            <p:ph type="sldNum" sz="quarter" idx="10"/>
          </p:nvPr>
        </p:nvSpPr>
        <p:spPr/>
        <p:txBody>
          <a:bodyPr/>
          <a:lstStyle/>
          <a:p>
            <a:fld id="{2A2552B0-C013-0640-B23A-2D57AA8B1890}" type="slidenum">
              <a:rPr lang="en-US" smtClean="0"/>
              <a:t>6</a:t>
            </a:fld>
            <a:endParaRPr lang="en-US" dirty="0"/>
          </a:p>
        </p:txBody>
      </p:sp>
    </p:spTree>
    <p:extLst>
      <p:ext uri="{BB962C8B-B14F-4D97-AF65-F5344CB8AC3E}">
        <p14:creationId xmlns:p14="http://schemas.microsoft.com/office/powerpoint/2010/main" val="1583479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2552B0-C013-0640-B23A-2D57AA8B1890}" type="slidenum">
              <a:rPr lang="en-US" smtClean="0"/>
              <a:t>7</a:t>
            </a:fld>
            <a:endParaRPr lang="en-US"/>
          </a:p>
        </p:txBody>
      </p:sp>
    </p:spTree>
    <p:extLst>
      <p:ext uri="{BB962C8B-B14F-4D97-AF65-F5344CB8AC3E}">
        <p14:creationId xmlns:p14="http://schemas.microsoft.com/office/powerpoint/2010/main" val="2142076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2552B0-C013-0640-B23A-2D57AA8B1890}" type="slidenum">
              <a:rPr lang="en-US" smtClean="0"/>
              <a:t>8</a:t>
            </a:fld>
            <a:endParaRPr lang="en-US"/>
          </a:p>
        </p:txBody>
      </p:sp>
    </p:spTree>
    <p:extLst>
      <p:ext uri="{BB962C8B-B14F-4D97-AF65-F5344CB8AC3E}">
        <p14:creationId xmlns:p14="http://schemas.microsoft.com/office/powerpoint/2010/main" val="3922254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552B0-C013-0640-B23A-2D57AA8B1890}" type="slidenum">
              <a:rPr lang="en-US" smtClean="0"/>
              <a:t>9</a:t>
            </a:fld>
            <a:endParaRPr lang="en-US"/>
          </a:p>
        </p:txBody>
      </p:sp>
    </p:spTree>
    <p:extLst>
      <p:ext uri="{BB962C8B-B14F-4D97-AF65-F5344CB8AC3E}">
        <p14:creationId xmlns:p14="http://schemas.microsoft.com/office/powerpoint/2010/main" val="774350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0B9211-E38D-DAB9-CBCB-1BDB868572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491" y="1573293"/>
            <a:ext cx="2019648" cy="521199"/>
          </a:xfrm>
          <a:prstGeom prst="rect">
            <a:avLst/>
          </a:prstGeom>
          <a:effectLst>
            <a:outerShdw blurRad="26855" dist="39359" dir="5400000" algn="ctr" rotWithShape="0">
              <a:srgbClr val="000000">
                <a:alpha val="11882"/>
              </a:srgbClr>
            </a:outerShdw>
          </a:effectLst>
        </p:spPr>
      </p:pic>
      <p:sp>
        <p:nvSpPr>
          <p:cNvPr id="3" name="Subtitle 2">
            <a:extLst>
              <a:ext uri="{FF2B5EF4-FFF2-40B4-BE49-F238E27FC236}">
                <a16:creationId xmlns:a16="http://schemas.microsoft.com/office/drawing/2014/main" id="{50C32665-D13A-FF85-384E-81D5BF6CFCCF}"/>
              </a:ext>
            </a:extLst>
          </p:cNvPr>
          <p:cNvSpPr>
            <a:spLocks noGrp="1"/>
          </p:cNvSpPr>
          <p:nvPr>
            <p:ph type="subTitle" idx="1" hasCustomPrompt="1"/>
          </p:nvPr>
        </p:nvSpPr>
        <p:spPr>
          <a:xfrm>
            <a:off x="430822" y="3728239"/>
            <a:ext cx="4598378" cy="303070"/>
          </a:xfrm>
          <a:effectLst>
            <a:outerShdw blurRad="91854" dist="50800" dir="5400000" algn="ctr" rotWithShape="0">
              <a:srgbClr val="000000">
                <a:alpha val="20000"/>
              </a:srgbClr>
            </a:outerShdw>
          </a:effectLst>
        </p:spPr>
        <p:txBody>
          <a:bodyPr/>
          <a:lstStyle>
            <a:lvl1pPr marL="0" indent="0" algn="l">
              <a:buNone/>
              <a:defRPr sz="18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 Here</a:t>
            </a:r>
          </a:p>
        </p:txBody>
      </p:sp>
      <p:sp>
        <p:nvSpPr>
          <p:cNvPr id="2" name="Title 1">
            <a:extLst>
              <a:ext uri="{FF2B5EF4-FFF2-40B4-BE49-F238E27FC236}">
                <a16:creationId xmlns:a16="http://schemas.microsoft.com/office/drawing/2014/main" id="{96A699CF-FDF4-2CE5-5D13-92B3AAC73C2A}"/>
              </a:ext>
            </a:extLst>
          </p:cNvPr>
          <p:cNvSpPr>
            <a:spLocks noGrp="1"/>
          </p:cNvSpPr>
          <p:nvPr>
            <p:ph type="ctrTitle" hasCustomPrompt="1"/>
          </p:nvPr>
        </p:nvSpPr>
        <p:spPr>
          <a:xfrm>
            <a:off x="430823" y="2694056"/>
            <a:ext cx="4840892" cy="756801"/>
          </a:xfrm>
          <a:effectLst>
            <a:outerShdw blurRad="91854" dist="50800" dir="5400000" algn="ctr" rotWithShape="0">
              <a:srgbClr val="000000">
                <a:alpha val="18048"/>
              </a:srgbClr>
            </a:outerShdw>
          </a:effectLst>
        </p:spPr>
        <p:txBody>
          <a:bodyPr anchor="b">
            <a:normAutofit/>
          </a:bodyPr>
          <a:lstStyle>
            <a:lvl1pPr algn="l">
              <a:defRPr sz="4050" b="1" i="0">
                <a:solidFill>
                  <a:schemeClr val="tx1"/>
                </a:solidFill>
                <a:latin typeface="Calibri" panose="020F0502020204030204" pitchFamily="34" charset="0"/>
                <a:cs typeface="Calibri" panose="020F0502020204030204" pitchFamily="34" charset="0"/>
              </a:defRPr>
            </a:lvl1pPr>
          </a:lstStyle>
          <a:p>
            <a:r>
              <a:rPr lang="en-US" dirty="0"/>
              <a:t>Title</a:t>
            </a:r>
          </a:p>
        </p:txBody>
      </p:sp>
      <p:cxnSp>
        <p:nvCxnSpPr>
          <p:cNvPr id="21" name="Straight Connector 20">
            <a:extLst>
              <a:ext uri="{FF2B5EF4-FFF2-40B4-BE49-F238E27FC236}">
                <a16:creationId xmlns:a16="http://schemas.microsoft.com/office/drawing/2014/main" id="{E496BA38-2456-E9A7-1658-09E1DFE8598C}"/>
              </a:ext>
            </a:extLst>
          </p:cNvPr>
          <p:cNvCxnSpPr/>
          <p:nvPr userDrawn="1"/>
        </p:nvCxnSpPr>
        <p:spPr>
          <a:xfrm>
            <a:off x="430822" y="3530379"/>
            <a:ext cx="484089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DC84263B-7A5C-C77A-9E45-5E0AE577D10C}"/>
              </a:ext>
            </a:extLst>
          </p:cNvPr>
          <p:cNvSpPr>
            <a:spLocks noGrp="1"/>
          </p:cNvSpPr>
          <p:nvPr>
            <p:ph type="body" sz="quarter" idx="10" hasCustomPrompt="1"/>
          </p:nvPr>
        </p:nvSpPr>
        <p:spPr>
          <a:xfrm>
            <a:off x="430822" y="4035174"/>
            <a:ext cx="4598378" cy="390538"/>
          </a:xfrm>
          <a:effectLst>
            <a:outerShdw blurRad="88900" dist="50800" dir="5400000" algn="ctr" rotWithShape="0">
              <a:srgbClr val="000000">
                <a:alpha val="20000"/>
              </a:srgbClr>
            </a:outerShdw>
          </a:effectLst>
        </p:spPr>
        <p:txBody>
          <a:bodyPr/>
          <a:lstStyle>
            <a:lvl1pPr marL="0" indent="0">
              <a:buNone/>
              <a:defRPr sz="1600" b="1"/>
            </a:lvl1pPr>
          </a:lstStyle>
          <a:p>
            <a:pPr lvl="0"/>
            <a:r>
              <a:rPr lang="en-US" dirty="0"/>
              <a:t>Date</a:t>
            </a:r>
          </a:p>
        </p:txBody>
      </p:sp>
      <p:sp>
        <p:nvSpPr>
          <p:cNvPr id="26" name="Text Placeholder 25">
            <a:extLst>
              <a:ext uri="{FF2B5EF4-FFF2-40B4-BE49-F238E27FC236}">
                <a16:creationId xmlns:a16="http://schemas.microsoft.com/office/drawing/2014/main" id="{8920A447-2A43-F537-C24D-BE0416494523}"/>
              </a:ext>
            </a:extLst>
          </p:cNvPr>
          <p:cNvSpPr>
            <a:spLocks noGrp="1"/>
          </p:cNvSpPr>
          <p:nvPr>
            <p:ph type="body" sz="quarter" idx="11" hasCustomPrompt="1"/>
          </p:nvPr>
        </p:nvSpPr>
        <p:spPr>
          <a:xfrm>
            <a:off x="430213" y="2223996"/>
            <a:ext cx="4062412" cy="390538"/>
          </a:xfrm>
          <a:effectLst>
            <a:outerShdw blurRad="50800" dist="50800" dir="5400000" algn="ctr" rotWithShape="0">
              <a:srgbClr val="000000">
                <a:alpha val="20000"/>
              </a:srgbClr>
            </a:outerShdw>
          </a:effectLst>
        </p:spPr>
        <p:txBody>
          <a:bodyPr/>
          <a:lstStyle>
            <a:lvl1pPr marL="0" indent="0">
              <a:buNone/>
              <a:defRPr b="1"/>
            </a:lvl1pPr>
          </a:lstStyle>
          <a:p>
            <a:pPr lvl="0"/>
            <a:r>
              <a:rPr lang="en-US" dirty="0"/>
              <a:t>Client Name</a:t>
            </a:r>
          </a:p>
        </p:txBody>
      </p:sp>
      <p:pic>
        <p:nvPicPr>
          <p:cNvPr id="5" name="Picture 4">
            <a:extLst>
              <a:ext uri="{FF2B5EF4-FFF2-40B4-BE49-F238E27FC236}">
                <a16:creationId xmlns:a16="http://schemas.microsoft.com/office/drawing/2014/main" id="{86347855-15DC-03EC-25D9-BCB7FDAD5A2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8212"/>
          <a:stretch>
            <a:fillRect/>
          </a:stretch>
        </p:blipFill>
        <p:spPr>
          <a:xfrm>
            <a:off x="4533261" y="0"/>
            <a:ext cx="4610739" cy="5143500"/>
          </a:xfrm>
          <a:prstGeom prst="rect">
            <a:avLst/>
          </a:prstGeom>
        </p:spPr>
      </p:pic>
    </p:spTree>
    <p:extLst>
      <p:ext uri="{BB962C8B-B14F-4D97-AF65-F5344CB8AC3E}">
        <p14:creationId xmlns:p14="http://schemas.microsoft.com/office/powerpoint/2010/main" val="247552114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0B9211-E38D-DAB9-CBCB-1BDB868572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491" y="2793042"/>
            <a:ext cx="2019648" cy="521199"/>
          </a:xfrm>
          <a:prstGeom prst="rect">
            <a:avLst/>
          </a:prstGeom>
          <a:effectLst>
            <a:outerShdw blurRad="26855" dist="39359" dir="5400000" algn="ctr" rotWithShape="0">
              <a:srgbClr val="000000">
                <a:alpha val="11882"/>
              </a:srgbClr>
            </a:outerShdw>
          </a:effectLst>
        </p:spPr>
      </p:pic>
      <p:sp>
        <p:nvSpPr>
          <p:cNvPr id="2" name="Title 1">
            <a:extLst>
              <a:ext uri="{FF2B5EF4-FFF2-40B4-BE49-F238E27FC236}">
                <a16:creationId xmlns:a16="http://schemas.microsoft.com/office/drawing/2014/main" id="{96A699CF-FDF4-2CE5-5D13-92B3AAC73C2A}"/>
              </a:ext>
            </a:extLst>
          </p:cNvPr>
          <p:cNvSpPr>
            <a:spLocks noGrp="1"/>
          </p:cNvSpPr>
          <p:nvPr>
            <p:ph type="ctrTitle" hasCustomPrompt="1"/>
          </p:nvPr>
        </p:nvSpPr>
        <p:spPr>
          <a:xfrm>
            <a:off x="430823" y="3314241"/>
            <a:ext cx="4840892" cy="1673395"/>
          </a:xfrm>
          <a:effectLst>
            <a:outerShdw blurRad="91854" dist="50800" dir="5400000" algn="ctr" rotWithShape="0">
              <a:srgbClr val="000000">
                <a:alpha val="18048"/>
              </a:srgbClr>
            </a:outerShdw>
          </a:effectLst>
        </p:spPr>
        <p:txBody>
          <a:bodyPr anchor="t">
            <a:normAutofit/>
          </a:bodyPr>
          <a:lstStyle>
            <a:lvl1pPr algn="l">
              <a:defRPr sz="4050" b="1" i="0">
                <a:solidFill>
                  <a:schemeClr val="tx1"/>
                </a:solidFill>
                <a:latin typeface="Calibri" panose="020F0502020204030204" pitchFamily="34" charset="0"/>
                <a:cs typeface="Calibri" panose="020F0502020204030204" pitchFamily="34" charset="0"/>
              </a:defRPr>
            </a:lvl1pPr>
          </a:lstStyle>
          <a:p>
            <a:r>
              <a:rPr lang="en-US" dirty="0"/>
              <a:t>Section Title</a:t>
            </a:r>
          </a:p>
        </p:txBody>
      </p:sp>
      <p:pic>
        <p:nvPicPr>
          <p:cNvPr id="3" name="Picture 2">
            <a:extLst>
              <a:ext uri="{FF2B5EF4-FFF2-40B4-BE49-F238E27FC236}">
                <a16:creationId xmlns:a16="http://schemas.microsoft.com/office/drawing/2014/main" id="{01E84723-DA7E-E3EA-113C-43DFD47C958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8212"/>
          <a:stretch>
            <a:fillRect/>
          </a:stretch>
        </p:blipFill>
        <p:spPr>
          <a:xfrm>
            <a:off x="4533261" y="0"/>
            <a:ext cx="4610739" cy="5143500"/>
          </a:xfrm>
          <a:prstGeom prst="rect">
            <a:avLst/>
          </a:prstGeom>
        </p:spPr>
      </p:pic>
    </p:spTree>
    <p:extLst>
      <p:ext uri="{BB962C8B-B14F-4D97-AF65-F5344CB8AC3E}">
        <p14:creationId xmlns:p14="http://schemas.microsoft.com/office/powerpoint/2010/main" val="85770760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0B9211-E38D-DAB9-CBCB-1BDB868572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491" y="2793042"/>
            <a:ext cx="2019648" cy="521199"/>
          </a:xfrm>
          <a:prstGeom prst="rect">
            <a:avLst/>
          </a:prstGeom>
          <a:effectLst>
            <a:outerShdw blurRad="26855" dist="39359" dir="5400000" algn="ctr" rotWithShape="0">
              <a:srgbClr val="000000">
                <a:alpha val="11882"/>
              </a:srgbClr>
            </a:outerShdw>
          </a:effectLst>
        </p:spPr>
      </p:pic>
      <p:sp>
        <p:nvSpPr>
          <p:cNvPr id="2" name="Title 1">
            <a:extLst>
              <a:ext uri="{FF2B5EF4-FFF2-40B4-BE49-F238E27FC236}">
                <a16:creationId xmlns:a16="http://schemas.microsoft.com/office/drawing/2014/main" id="{96A699CF-FDF4-2CE5-5D13-92B3AAC73C2A}"/>
              </a:ext>
            </a:extLst>
          </p:cNvPr>
          <p:cNvSpPr>
            <a:spLocks noGrp="1"/>
          </p:cNvSpPr>
          <p:nvPr>
            <p:ph type="ctrTitle" hasCustomPrompt="1"/>
          </p:nvPr>
        </p:nvSpPr>
        <p:spPr>
          <a:xfrm>
            <a:off x="430823" y="3314241"/>
            <a:ext cx="4840892" cy="1673395"/>
          </a:xfrm>
          <a:effectLst>
            <a:outerShdw blurRad="91854" dist="50800" dir="5400000" algn="ctr" rotWithShape="0">
              <a:srgbClr val="000000">
                <a:alpha val="18048"/>
              </a:srgbClr>
            </a:outerShdw>
          </a:effectLst>
        </p:spPr>
        <p:txBody>
          <a:bodyPr anchor="t">
            <a:normAutofit/>
          </a:bodyPr>
          <a:lstStyle>
            <a:lvl1pPr algn="l">
              <a:defRPr sz="4050" b="1" i="0">
                <a:solidFill>
                  <a:schemeClr val="tx1"/>
                </a:solidFill>
                <a:latin typeface="Calibri" panose="020F0502020204030204" pitchFamily="34" charset="0"/>
                <a:cs typeface="Calibri" panose="020F0502020204030204" pitchFamily="34" charset="0"/>
              </a:defRPr>
            </a:lvl1pPr>
          </a:lstStyle>
          <a:p>
            <a:r>
              <a:rPr lang="en-US" dirty="0"/>
              <a:t>Section Title</a:t>
            </a:r>
          </a:p>
        </p:txBody>
      </p:sp>
    </p:spTree>
    <p:extLst>
      <p:ext uri="{BB962C8B-B14F-4D97-AF65-F5344CB8AC3E}">
        <p14:creationId xmlns:p14="http://schemas.microsoft.com/office/powerpoint/2010/main" val="32354553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3_Text ">
    <p:spTree>
      <p:nvGrpSpPr>
        <p:cNvPr id="1" name=""/>
        <p:cNvGrpSpPr/>
        <p:nvPr/>
      </p:nvGrpSpPr>
      <p:grpSpPr>
        <a:xfrm>
          <a:off x="0" y="0"/>
          <a:ext cx="0" cy="0"/>
          <a:chOff x="0" y="0"/>
          <a:chExt cx="0" cy="0"/>
        </a:xfrm>
      </p:grpSpPr>
      <p:sp>
        <p:nvSpPr>
          <p:cNvPr id="2" name="Title 1"/>
          <p:cNvSpPr>
            <a:spLocks noGrp="1"/>
          </p:cNvSpPr>
          <p:nvPr>
            <p:ph type="title"/>
          </p:nvPr>
        </p:nvSpPr>
        <p:spPr>
          <a:xfrm>
            <a:off x="252912" y="341073"/>
            <a:ext cx="8167519" cy="641417"/>
          </a:xfrm>
        </p:spPr>
        <p:txBody>
          <a:bodyPr anchor="t">
            <a:noAutofit/>
          </a:bodyPr>
          <a:lstStyle>
            <a:lvl1pPr algn="l">
              <a:defRPr sz="2800" b="1" i="0" baseline="0">
                <a:solidFill>
                  <a:schemeClr val="tx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52912" y="982491"/>
            <a:ext cx="8167519" cy="3394472"/>
          </a:xfrm>
        </p:spPr>
        <p:txBody>
          <a:bodyPr>
            <a:noAutofit/>
          </a:bodyPr>
          <a:lstStyle>
            <a:lvl1pPr marL="174625" indent="-174625">
              <a:spcBef>
                <a:spcPts val="0"/>
              </a:spcBef>
              <a:buClr>
                <a:schemeClr val="tx2"/>
              </a:buClr>
              <a:defRPr sz="2000" baseline="0"/>
            </a:lvl1pPr>
            <a:lvl2pPr marL="631825" indent="-174625">
              <a:spcBef>
                <a:spcPts val="0"/>
              </a:spcBef>
              <a:buClr>
                <a:schemeClr val="tx2"/>
              </a:buClr>
              <a:defRPr sz="2000"/>
            </a:lvl2pPr>
            <a:lvl3pPr marL="1089025" indent="-174625">
              <a:spcBef>
                <a:spcPts val="0"/>
              </a:spcBef>
              <a:buClr>
                <a:schemeClr val="tx2"/>
              </a:buClr>
              <a:defRPr sz="2000"/>
            </a:lvl3pPr>
            <a:lvl4pPr marL="1546225" indent="-174625">
              <a:spcBef>
                <a:spcPts val="0"/>
              </a:spcBef>
              <a:buClr>
                <a:schemeClr val="tx2"/>
              </a:buClr>
              <a:defRPr sz="2000"/>
            </a:lvl4pPr>
            <a:lvl5pPr marL="2003425" indent="-174625">
              <a:spcBef>
                <a:spcPts val="0"/>
              </a:spcBef>
              <a:buClr>
                <a:schemeClr val="tx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3"/>
          </p:nvPr>
        </p:nvSpPr>
        <p:spPr>
          <a:xfrm>
            <a:off x="906287" y="4747807"/>
            <a:ext cx="2895600" cy="273844"/>
          </a:xfrm>
          <a:prstGeom prst="rect">
            <a:avLst/>
          </a:prstGeom>
        </p:spPr>
        <p:txBody>
          <a:bodyPr/>
          <a:lstStyle>
            <a:lvl1pPr algn="l">
              <a:defRPr sz="1000">
                <a:solidFill>
                  <a:srgbClr val="2DB035"/>
                </a:solidFill>
              </a:defRPr>
            </a:lvl1pPr>
          </a:lstStyle>
          <a:p>
            <a:endParaRPr lang="en-US" dirty="0"/>
          </a:p>
        </p:txBody>
      </p:sp>
      <p:sp>
        <p:nvSpPr>
          <p:cNvPr id="9" name="Slide Number Placeholder 5"/>
          <p:cNvSpPr>
            <a:spLocks noGrp="1"/>
          </p:cNvSpPr>
          <p:nvPr>
            <p:ph type="sldNum" sz="quarter" idx="4"/>
          </p:nvPr>
        </p:nvSpPr>
        <p:spPr>
          <a:xfrm>
            <a:off x="259398" y="4747808"/>
            <a:ext cx="489625" cy="273844"/>
          </a:xfrm>
          <a:prstGeom prst="rect">
            <a:avLst/>
          </a:prstGeom>
        </p:spPr>
        <p:txBody>
          <a:bodyPr/>
          <a:lstStyle>
            <a:lvl1pPr algn="l">
              <a:defRPr sz="1000">
                <a:solidFill>
                  <a:srgbClr val="2DB035"/>
                </a:solidFill>
              </a:defRPr>
            </a:lvl1pPr>
          </a:lstStyle>
          <a:p>
            <a:fld id="{B87BD71D-69BE-4AC5-8E30-1F73335219F4}" type="slidenum">
              <a:rPr lang="en-US" smtClean="0"/>
              <a:pPr/>
              <a:t>‹#›</a:t>
            </a:fld>
            <a:endParaRPr lang="en-US" dirty="0"/>
          </a:p>
        </p:txBody>
      </p:sp>
      <p:pic>
        <p:nvPicPr>
          <p:cNvPr id="5" name="Picture 4">
            <a:extLst>
              <a:ext uri="{FF2B5EF4-FFF2-40B4-BE49-F238E27FC236}">
                <a16:creationId xmlns:a16="http://schemas.microsoft.com/office/drawing/2014/main" id="{DFF31611-2FA3-1105-20D0-B4981EF7D3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40" y="-96337"/>
            <a:ext cx="1281197" cy="445294"/>
          </a:xfrm>
          <a:prstGeom prst="rect">
            <a:avLst/>
          </a:prstGeom>
        </p:spPr>
      </p:pic>
    </p:spTree>
    <p:extLst>
      <p:ext uri="{BB962C8B-B14F-4D97-AF65-F5344CB8AC3E}">
        <p14:creationId xmlns:p14="http://schemas.microsoft.com/office/powerpoint/2010/main" val="362075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4_Text ">
    <p:spTree>
      <p:nvGrpSpPr>
        <p:cNvPr id="1" name=""/>
        <p:cNvGrpSpPr/>
        <p:nvPr/>
      </p:nvGrpSpPr>
      <p:grpSpPr>
        <a:xfrm>
          <a:off x="0" y="0"/>
          <a:ext cx="0" cy="0"/>
          <a:chOff x="0" y="0"/>
          <a:chExt cx="0" cy="0"/>
        </a:xfrm>
      </p:grpSpPr>
      <p:sp>
        <p:nvSpPr>
          <p:cNvPr id="2" name="Title 1"/>
          <p:cNvSpPr>
            <a:spLocks noGrp="1"/>
          </p:cNvSpPr>
          <p:nvPr>
            <p:ph type="title"/>
          </p:nvPr>
        </p:nvSpPr>
        <p:spPr>
          <a:xfrm>
            <a:off x="252912" y="341073"/>
            <a:ext cx="6728333" cy="641417"/>
          </a:xfrm>
        </p:spPr>
        <p:txBody>
          <a:bodyPr anchor="t">
            <a:noAutofit/>
          </a:bodyPr>
          <a:lstStyle>
            <a:lvl1pPr algn="l">
              <a:defRPr sz="2800" b="1" i="0" baseline="0">
                <a:solidFill>
                  <a:schemeClr val="tx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52913" y="982491"/>
            <a:ext cx="6437820" cy="3394472"/>
          </a:xfrm>
        </p:spPr>
        <p:txBody>
          <a:bodyPr>
            <a:noAutofit/>
          </a:bodyPr>
          <a:lstStyle>
            <a:lvl1pPr marL="174625" indent="-174625">
              <a:spcBef>
                <a:spcPts val="0"/>
              </a:spcBef>
              <a:buClr>
                <a:schemeClr val="tx2"/>
              </a:buClr>
              <a:defRPr sz="2000" baseline="0"/>
            </a:lvl1pPr>
            <a:lvl2pPr marL="631825" indent="-174625">
              <a:spcBef>
                <a:spcPts val="0"/>
              </a:spcBef>
              <a:buClr>
                <a:schemeClr val="tx2"/>
              </a:buClr>
              <a:defRPr sz="2000"/>
            </a:lvl2pPr>
            <a:lvl3pPr marL="1089025" indent="-174625">
              <a:spcBef>
                <a:spcPts val="0"/>
              </a:spcBef>
              <a:buClr>
                <a:schemeClr val="tx2"/>
              </a:buClr>
              <a:defRPr sz="2000"/>
            </a:lvl3pPr>
            <a:lvl4pPr marL="1546225" indent="-174625">
              <a:spcBef>
                <a:spcPts val="0"/>
              </a:spcBef>
              <a:buClr>
                <a:schemeClr val="tx2"/>
              </a:buClr>
              <a:defRPr sz="2000"/>
            </a:lvl4pPr>
            <a:lvl5pPr marL="2003425" indent="-174625">
              <a:spcBef>
                <a:spcPts val="0"/>
              </a:spcBef>
              <a:buClr>
                <a:schemeClr val="tx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3"/>
          </p:nvPr>
        </p:nvSpPr>
        <p:spPr>
          <a:xfrm>
            <a:off x="906287" y="4747807"/>
            <a:ext cx="2895600" cy="273844"/>
          </a:xfrm>
          <a:prstGeom prst="rect">
            <a:avLst/>
          </a:prstGeom>
        </p:spPr>
        <p:txBody>
          <a:bodyPr/>
          <a:lstStyle>
            <a:lvl1pPr algn="l">
              <a:defRPr sz="1000">
                <a:solidFill>
                  <a:srgbClr val="2DB035"/>
                </a:solidFill>
              </a:defRPr>
            </a:lvl1pPr>
          </a:lstStyle>
          <a:p>
            <a:endParaRPr lang="en-US" dirty="0"/>
          </a:p>
        </p:txBody>
      </p:sp>
      <p:sp>
        <p:nvSpPr>
          <p:cNvPr id="9" name="Slide Number Placeholder 5"/>
          <p:cNvSpPr>
            <a:spLocks noGrp="1"/>
          </p:cNvSpPr>
          <p:nvPr>
            <p:ph type="sldNum" sz="quarter" idx="4"/>
          </p:nvPr>
        </p:nvSpPr>
        <p:spPr>
          <a:xfrm>
            <a:off x="259398" y="4747808"/>
            <a:ext cx="489625" cy="273844"/>
          </a:xfrm>
          <a:prstGeom prst="rect">
            <a:avLst/>
          </a:prstGeom>
        </p:spPr>
        <p:txBody>
          <a:bodyPr/>
          <a:lstStyle>
            <a:lvl1pPr algn="l">
              <a:defRPr sz="1000">
                <a:solidFill>
                  <a:srgbClr val="2DB035"/>
                </a:solidFill>
              </a:defRPr>
            </a:lvl1pPr>
          </a:lstStyle>
          <a:p>
            <a:fld id="{B87BD71D-69BE-4AC5-8E30-1F73335219F4}" type="slidenum">
              <a:rPr lang="en-US" smtClean="0"/>
              <a:pPr/>
              <a:t>‹#›</a:t>
            </a:fld>
            <a:endParaRPr lang="en-US" dirty="0"/>
          </a:p>
        </p:txBody>
      </p:sp>
      <p:pic>
        <p:nvPicPr>
          <p:cNvPr id="5" name="Picture 4">
            <a:extLst>
              <a:ext uri="{FF2B5EF4-FFF2-40B4-BE49-F238E27FC236}">
                <a16:creationId xmlns:a16="http://schemas.microsoft.com/office/drawing/2014/main" id="{DFF31611-2FA3-1105-20D0-B4981EF7D3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40" y="-104220"/>
            <a:ext cx="1281197" cy="445294"/>
          </a:xfrm>
          <a:prstGeom prst="rect">
            <a:avLst/>
          </a:prstGeom>
        </p:spPr>
      </p:pic>
      <p:pic>
        <p:nvPicPr>
          <p:cNvPr id="4" name="Picture 3">
            <a:extLst>
              <a:ext uri="{FF2B5EF4-FFF2-40B4-BE49-F238E27FC236}">
                <a16:creationId xmlns:a16="http://schemas.microsoft.com/office/drawing/2014/main" id="{27ABD020-DEAA-A78B-F350-1B8EB6C686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34062" y="0"/>
            <a:ext cx="3309938" cy="5143500"/>
          </a:xfrm>
          <a:prstGeom prst="rect">
            <a:avLst/>
          </a:prstGeom>
        </p:spPr>
      </p:pic>
    </p:spTree>
    <p:extLst>
      <p:ext uri="{BB962C8B-B14F-4D97-AF65-F5344CB8AC3E}">
        <p14:creationId xmlns:p14="http://schemas.microsoft.com/office/powerpoint/2010/main" val="295948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0B9211-E38D-DAB9-CBCB-1BDB868572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979" y="3955280"/>
            <a:ext cx="3340028" cy="861942"/>
          </a:xfrm>
          <a:prstGeom prst="rect">
            <a:avLst/>
          </a:prstGeom>
          <a:effectLst>
            <a:outerShdw blurRad="26855" dist="39359" dir="5400000" algn="ctr" rotWithShape="0">
              <a:srgbClr val="000000">
                <a:alpha val="11882"/>
              </a:srgbClr>
            </a:outerShdw>
          </a:effectLst>
        </p:spPr>
      </p:pic>
      <p:sp>
        <p:nvSpPr>
          <p:cNvPr id="3" name="Content Placeholder 2">
            <a:extLst>
              <a:ext uri="{FF2B5EF4-FFF2-40B4-BE49-F238E27FC236}">
                <a16:creationId xmlns:a16="http://schemas.microsoft.com/office/drawing/2014/main" id="{142B7C86-FF1A-D61F-4C67-9BFA3628780C}"/>
              </a:ext>
            </a:extLst>
          </p:cNvPr>
          <p:cNvSpPr txBox="1">
            <a:spLocks/>
          </p:cNvSpPr>
          <p:nvPr userDrawn="1"/>
        </p:nvSpPr>
        <p:spPr>
          <a:xfrm>
            <a:off x="429307" y="568358"/>
            <a:ext cx="4231903" cy="339447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l">
              <a:buFont typeface="Arial"/>
              <a:buNone/>
            </a:pPr>
            <a:r>
              <a:rPr lang="en-US" sz="6000" b="1" dirty="0">
                <a:solidFill>
                  <a:schemeClr val="tx1"/>
                </a:solidFill>
              </a:rPr>
              <a:t>Thank you!</a:t>
            </a:r>
          </a:p>
          <a:p>
            <a:pPr marL="0" indent="0" algn="l">
              <a:buFont typeface="Arial"/>
              <a:buNone/>
            </a:pPr>
            <a:endParaRPr lang="en-US" sz="2000" dirty="0">
              <a:solidFill>
                <a:schemeClr val="tx1"/>
              </a:solidFill>
            </a:endParaRPr>
          </a:p>
          <a:p>
            <a:pPr marL="0" indent="0" algn="l">
              <a:buFont typeface="Arial"/>
              <a:buNone/>
            </a:pPr>
            <a:r>
              <a:rPr lang="en-US" sz="1800" dirty="0">
                <a:solidFill>
                  <a:schemeClr val="tx1"/>
                </a:solidFill>
              </a:rPr>
              <a:t>Thank you for choosing Delta Dental of Minnesota as your partner in maintaining good oral health. We appreciate your ongoing business and we look forward to continuing our commitment to excellent service and quality dental benefits for you.</a:t>
            </a:r>
          </a:p>
        </p:txBody>
      </p:sp>
      <p:pic>
        <p:nvPicPr>
          <p:cNvPr id="2" name="Picture 1">
            <a:extLst>
              <a:ext uri="{FF2B5EF4-FFF2-40B4-BE49-F238E27FC236}">
                <a16:creationId xmlns:a16="http://schemas.microsoft.com/office/drawing/2014/main" id="{76836B63-0FFC-A95B-D572-DDBFF5152F4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8212"/>
          <a:stretch>
            <a:fillRect/>
          </a:stretch>
        </p:blipFill>
        <p:spPr>
          <a:xfrm>
            <a:off x="4533261" y="0"/>
            <a:ext cx="4610739" cy="5143500"/>
          </a:xfrm>
          <a:prstGeom prst="rect">
            <a:avLst/>
          </a:prstGeom>
        </p:spPr>
      </p:pic>
    </p:spTree>
    <p:extLst>
      <p:ext uri="{BB962C8B-B14F-4D97-AF65-F5344CB8AC3E}">
        <p14:creationId xmlns:p14="http://schemas.microsoft.com/office/powerpoint/2010/main" val="16812875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911" y="118427"/>
            <a:ext cx="8608987" cy="85725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52919" y="1200151"/>
            <a:ext cx="8618707"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906287" y="4747807"/>
            <a:ext cx="2895600" cy="273844"/>
          </a:xfrm>
          <a:prstGeom prst="rect">
            <a:avLst/>
          </a:prstGeom>
        </p:spPr>
        <p:txBody>
          <a:bodyPr/>
          <a:lstStyle>
            <a:lvl1pPr algn="l">
              <a:defRPr sz="1000" b="1">
                <a:solidFill>
                  <a:schemeClr val="tx2"/>
                </a:solidFill>
              </a:defRPr>
            </a:lvl1pPr>
          </a:lstStyle>
          <a:p>
            <a:endParaRPr lang="en-US" dirty="0"/>
          </a:p>
        </p:txBody>
      </p:sp>
      <p:sp>
        <p:nvSpPr>
          <p:cNvPr id="8" name="Slide Number Placeholder 5"/>
          <p:cNvSpPr>
            <a:spLocks noGrp="1"/>
          </p:cNvSpPr>
          <p:nvPr>
            <p:ph type="sldNum" sz="quarter" idx="4"/>
          </p:nvPr>
        </p:nvSpPr>
        <p:spPr>
          <a:xfrm>
            <a:off x="259398" y="4747808"/>
            <a:ext cx="489625" cy="273844"/>
          </a:xfrm>
          <a:prstGeom prst="rect">
            <a:avLst/>
          </a:prstGeom>
        </p:spPr>
        <p:txBody>
          <a:bodyPr/>
          <a:lstStyle>
            <a:lvl1pPr algn="l">
              <a:defRPr sz="1000" b="1">
                <a:solidFill>
                  <a:schemeClr val="tx2"/>
                </a:solidFill>
              </a:defRPr>
            </a:lvl1pPr>
          </a:lstStyle>
          <a:p>
            <a:fld id="{B87BD71D-69BE-4AC5-8E30-1F73335219F4}" type="slidenum">
              <a:rPr lang="en-US" smtClean="0"/>
              <a:pPr/>
              <a:t>‹#›</a:t>
            </a:fld>
            <a:endParaRPr lang="en-US" dirty="0"/>
          </a:p>
        </p:txBody>
      </p:sp>
    </p:spTree>
    <p:extLst>
      <p:ext uri="{BB962C8B-B14F-4D97-AF65-F5344CB8AC3E}">
        <p14:creationId xmlns:p14="http://schemas.microsoft.com/office/powerpoint/2010/main" val="356414632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2" r:id="rId3"/>
    <p:sldLayoutId id="2147483683" r:id="rId4"/>
    <p:sldLayoutId id="2147483684" r:id="rId5"/>
    <p:sldLayoutId id="2147483687" r:id="rId6"/>
  </p:sldLayoutIdLst>
  <p:hf hdr="0" ftr="0" dt="0"/>
  <p:txStyles>
    <p:titleStyle>
      <a:lvl1pPr algn="l" defTabSz="914400" rtl="0" eaLnBrk="1" latinLnBrk="0" hangingPunct="1">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1746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1pPr>
      <a:lvl2pPr marL="6318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2pPr>
      <a:lvl3pPr marL="10890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3pPr>
      <a:lvl4pPr marL="15462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4pPr>
      <a:lvl5pPr marL="20034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9FBD11-644B-F2AA-4652-0E94515D882F}"/>
              </a:ext>
            </a:extLst>
          </p:cNvPr>
          <p:cNvSpPr>
            <a:spLocks noGrp="1"/>
          </p:cNvSpPr>
          <p:nvPr>
            <p:ph type="ctrTitle"/>
          </p:nvPr>
        </p:nvSpPr>
        <p:spPr>
          <a:xfrm>
            <a:off x="430213" y="2693988"/>
            <a:ext cx="6696980" cy="757237"/>
          </a:xfrm>
        </p:spPr>
        <p:txBody>
          <a:bodyPr>
            <a:normAutofit/>
          </a:bodyPr>
          <a:lstStyle/>
          <a:p>
            <a:r>
              <a:rPr lang="en-US" dirty="0"/>
              <a:t>2026 Open Enrollment </a:t>
            </a:r>
          </a:p>
        </p:txBody>
      </p:sp>
      <p:sp>
        <p:nvSpPr>
          <p:cNvPr id="9" name="Text Placeholder 8">
            <a:extLst>
              <a:ext uri="{FF2B5EF4-FFF2-40B4-BE49-F238E27FC236}">
                <a16:creationId xmlns:a16="http://schemas.microsoft.com/office/drawing/2014/main" id="{055A5DE4-5268-4AD5-7E4B-93FED39EDE8B}"/>
              </a:ext>
            </a:extLst>
          </p:cNvPr>
          <p:cNvSpPr>
            <a:spLocks noGrp="1"/>
          </p:cNvSpPr>
          <p:nvPr>
            <p:ph type="body" sz="quarter" idx="11"/>
          </p:nvPr>
        </p:nvSpPr>
        <p:spPr>
          <a:xfrm>
            <a:off x="430213" y="2223996"/>
            <a:ext cx="5124200" cy="390538"/>
          </a:xfrm>
        </p:spPr>
        <p:txBody>
          <a:bodyPr/>
          <a:lstStyle/>
          <a:p>
            <a:r>
              <a:rPr lang="en-US" dirty="0"/>
              <a:t>Arrowhead Economic Opportunity Agency</a:t>
            </a:r>
          </a:p>
        </p:txBody>
      </p:sp>
    </p:spTree>
    <p:extLst>
      <p:ext uri="{BB962C8B-B14F-4D97-AF65-F5344CB8AC3E}">
        <p14:creationId xmlns:p14="http://schemas.microsoft.com/office/powerpoint/2010/main" val="4187444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D24D-2999-1DA1-BB9A-2CA2BF893DBB}"/>
              </a:ext>
            </a:extLst>
          </p:cNvPr>
          <p:cNvSpPr>
            <a:spLocks noGrp="1"/>
          </p:cNvSpPr>
          <p:nvPr>
            <p:ph type="title"/>
          </p:nvPr>
        </p:nvSpPr>
        <p:spPr/>
        <p:txBody>
          <a:bodyPr/>
          <a:lstStyle/>
          <a:p>
            <a:r>
              <a:rPr lang="en-US" dirty="0"/>
              <a:t>Smile Offers</a:t>
            </a:r>
          </a:p>
        </p:txBody>
      </p:sp>
      <p:sp>
        <p:nvSpPr>
          <p:cNvPr id="3" name="Content Placeholder 2">
            <a:extLst>
              <a:ext uri="{FF2B5EF4-FFF2-40B4-BE49-F238E27FC236}">
                <a16:creationId xmlns:a16="http://schemas.microsoft.com/office/drawing/2014/main" id="{2EE0DFDC-9970-06A1-E122-A6DD54757745}"/>
              </a:ext>
            </a:extLst>
          </p:cNvPr>
          <p:cNvSpPr>
            <a:spLocks noGrp="1"/>
          </p:cNvSpPr>
          <p:nvPr>
            <p:ph idx="1"/>
          </p:nvPr>
        </p:nvSpPr>
        <p:spPr>
          <a:xfrm>
            <a:off x="252913" y="982491"/>
            <a:ext cx="3896523" cy="3394472"/>
          </a:xfrm>
        </p:spPr>
        <p:txBody>
          <a:bodyPr/>
          <a:lstStyle/>
          <a:p>
            <a:pPr marL="0" indent="0">
              <a:buNone/>
            </a:pPr>
            <a:r>
              <a:rPr lang="en-US" sz="1800" dirty="0"/>
              <a:t>Exclusive discounts on products and services available to Delta Dental of Minnesota members. </a:t>
            </a:r>
          </a:p>
          <a:p>
            <a:pPr marL="0" indent="0">
              <a:buNone/>
            </a:pPr>
            <a:endParaRPr lang="en-US" dirty="0"/>
          </a:p>
        </p:txBody>
      </p:sp>
      <p:sp>
        <p:nvSpPr>
          <p:cNvPr id="4" name="Slide Number Placeholder 3">
            <a:extLst>
              <a:ext uri="{FF2B5EF4-FFF2-40B4-BE49-F238E27FC236}">
                <a16:creationId xmlns:a16="http://schemas.microsoft.com/office/drawing/2014/main" id="{0F1DDBC4-ACD0-2A26-F5E9-E071DB34A1A9}"/>
              </a:ext>
            </a:extLst>
          </p:cNvPr>
          <p:cNvSpPr>
            <a:spLocks noGrp="1"/>
          </p:cNvSpPr>
          <p:nvPr>
            <p:ph type="sldNum" sz="quarter" idx="4"/>
          </p:nvPr>
        </p:nvSpPr>
        <p:spPr/>
        <p:txBody>
          <a:bodyPr/>
          <a:lstStyle/>
          <a:p>
            <a:fld id="{B87BD71D-69BE-4AC5-8E30-1F73335219F4}" type="slidenum">
              <a:rPr lang="en-US" smtClean="0"/>
              <a:pPr/>
              <a:t>10</a:t>
            </a:fld>
            <a:endParaRPr lang="en-US" dirty="0"/>
          </a:p>
        </p:txBody>
      </p:sp>
      <p:sp>
        <p:nvSpPr>
          <p:cNvPr id="5" name="Rectangle 4">
            <a:extLst>
              <a:ext uri="{FF2B5EF4-FFF2-40B4-BE49-F238E27FC236}">
                <a16:creationId xmlns:a16="http://schemas.microsoft.com/office/drawing/2014/main" id="{682C1E50-3716-FE51-D1FB-6EA17DE73178}"/>
              </a:ext>
            </a:extLst>
          </p:cNvPr>
          <p:cNvSpPr/>
          <p:nvPr/>
        </p:nvSpPr>
        <p:spPr>
          <a:xfrm>
            <a:off x="4572000" y="0"/>
            <a:ext cx="4055636" cy="22929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DE8F2C0F-FE68-B06A-43A6-A88C16DD4CF7}"/>
              </a:ext>
            </a:extLst>
          </p:cNvPr>
          <p:cNvSpPr txBox="1">
            <a:spLocks/>
          </p:cNvSpPr>
          <p:nvPr/>
        </p:nvSpPr>
        <p:spPr>
          <a:xfrm>
            <a:off x="252413" y="1974324"/>
            <a:ext cx="4055636" cy="1807670"/>
          </a:xfrm>
          <a:prstGeom prst="rect">
            <a:avLst/>
          </a:prstGeom>
        </p:spPr>
        <p:txBody>
          <a:bodyPr vert="horz" lIns="91440" tIns="45720" rIns="91440" bIns="45720" rtlCol="0">
            <a:noAutofit/>
          </a:bodyPr>
          <a:lstStyle>
            <a:lvl1pPr marL="174625" indent="-174625" algn="l" defTabSz="914400" rtl="0" eaLnBrk="1" latinLnBrk="0" hangingPunct="1">
              <a:spcBef>
                <a:spcPts val="0"/>
              </a:spcBef>
              <a:spcAft>
                <a:spcPts val="600"/>
              </a:spcAft>
              <a:buClr>
                <a:schemeClr val="tx2"/>
              </a:buClr>
              <a:buFont typeface="Arial" panose="020B0604020202020204" pitchFamily="34" charset="0"/>
              <a:buChar char="•"/>
              <a:defRPr sz="2000" kern="1200" baseline="0">
                <a:solidFill>
                  <a:schemeClr val="tx1"/>
                </a:solidFill>
                <a:latin typeface="+mn-lt"/>
                <a:ea typeface="+mn-ea"/>
                <a:cs typeface="+mn-cs"/>
              </a:defRPr>
            </a:lvl1pPr>
            <a:lvl2pPr marL="6318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2pPr>
            <a:lvl3pPr marL="10890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3pPr>
            <a:lvl4pPr marL="15462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4pPr>
            <a:lvl5pPr marL="2003425" indent="-174625" algn="l" defTabSz="914400" rtl="0" eaLnBrk="1" latinLnBrk="0" hangingPunct="1">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b="1" dirty="0"/>
              <a:t>Access your Smile Offers: </a:t>
            </a:r>
          </a:p>
          <a:p>
            <a:pPr marL="457200" indent="-457200">
              <a:buFont typeface="+mj-lt"/>
              <a:buAutoNum type="arabicPeriod"/>
            </a:pPr>
            <a:r>
              <a:rPr lang="en-US" sz="1600" dirty="0"/>
              <a:t>Log in to the Member Portal and click Smile Offers. </a:t>
            </a:r>
          </a:p>
          <a:p>
            <a:pPr marL="457200" indent="-457200">
              <a:buFont typeface="+mj-lt"/>
              <a:buAutoNum type="arabicPeriod"/>
            </a:pPr>
            <a:r>
              <a:rPr lang="en-US" sz="1600" dirty="0"/>
              <a:t>You will automatically be redirected</a:t>
            </a:r>
            <a:br>
              <a:rPr lang="en-US" sz="1600" dirty="0"/>
            </a:br>
            <a:r>
              <a:rPr lang="en-US" sz="1600" dirty="0"/>
              <a:t>to a third-party exclusive discount site where you can sign up for special offers. </a:t>
            </a:r>
          </a:p>
          <a:p>
            <a:pPr marL="457200" indent="-457200">
              <a:buFont typeface="+mj-lt"/>
              <a:buAutoNum type="arabicPeriod"/>
            </a:pPr>
            <a:r>
              <a:rPr lang="en-US" sz="1600" dirty="0"/>
              <a:t>Start saving!</a:t>
            </a:r>
          </a:p>
        </p:txBody>
      </p:sp>
      <p:pic>
        <p:nvPicPr>
          <p:cNvPr id="15" name="Picture 14">
            <a:extLst>
              <a:ext uri="{FF2B5EF4-FFF2-40B4-BE49-F238E27FC236}">
                <a16:creationId xmlns:a16="http://schemas.microsoft.com/office/drawing/2014/main" id="{3B5865DB-C74D-8412-3849-C727FEE7730C}"/>
              </a:ext>
            </a:extLst>
          </p:cNvPr>
          <p:cNvPicPr>
            <a:picLocks noChangeAspect="1"/>
          </p:cNvPicPr>
          <p:nvPr/>
        </p:nvPicPr>
        <p:blipFill>
          <a:blip r:embed="rId3" cstate="print">
            <a:extLst>
              <a:ext uri="{28A0092B-C50C-407E-A947-70E740481C1C}">
                <a14:useLocalDpi xmlns:a14="http://schemas.microsoft.com/office/drawing/2010/main" val="0"/>
              </a:ext>
            </a:extLst>
          </a:blip>
          <a:srcRect t="38214"/>
          <a:stretch/>
        </p:blipFill>
        <p:spPr>
          <a:xfrm>
            <a:off x="3281257" y="1974324"/>
            <a:ext cx="6444633" cy="2661189"/>
          </a:xfrm>
          <a:prstGeom prst="rect">
            <a:avLst/>
          </a:prstGeom>
        </p:spPr>
      </p:pic>
      <p:pic>
        <p:nvPicPr>
          <p:cNvPr id="17" name="Picture 16">
            <a:extLst>
              <a:ext uri="{FF2B5EF4-FFF2-40B4-BE49-F238E27FC236}">
                <a16:creationId xmlns:a16="http://schemas.microsoft.com/office/drawing/2014/main" id="{DC1819E9-1660-B410-9D57-9FC1960686EE}"/>
              </a:ext>
            </a:extLst>
          </p:cNvPr>
          <p:cNvPicPr>
            <a:picLocks noChangeAspect="1"/>
          </p:cNvPicPr>
          <p:nvPr/>
        </p:nvPicPr>
        <p:blipFill>
          <a:blip r:embed="rId4" cstate="print">
            <a:extLst>
              <a:ext uri="{28A0092B-C50C-407E-A947-70E740481C1C}">
                <a14:useLocalDpi xmlns:a14="http://schemas.microsoft.com/office/drawing/2010/main" val="0"/>
              </a:ext>
            </a:extLst>
          </a:blip>
          <a:srcRect r="38311"/>
          <a:stretch/>
        </p:blipFill>
        <p:spPr>
          <a:xfrm>
            <a:off x="5855929" y="494048"/>
            <a:ext cx="2673196" cy="1529864"/>
          </a:xfrm>
          <a:prstGeom prst="rect">
            <a:avLst/>
          </a:prstGeom>
        </p:spPr>
      </p:pic>
    </p:spTree>
    <p:extLst>
      <p:ext uri="{BB962C8B-B14F-4D97-AF65-F5344CB8AC3E}">
        <p14:creationId xmlns:p14="http://schemas.microsoft.com/office/powerpoint/2010/main" val="2723154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B461A-2317-2B1B-5A27-2994F7CE17F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4D0F55-48E9-3852-E432-94D7F40C4C0B}"/>
              </a:ext>
            </a:extLst>
          </p:cNvPr>
          <p:cNvSpPr>
            <a:spLocks noGrp="1"/>
          </p:cNvSpPr>
          <p:nvPr>
            <p:ph type="sldNum" sz="quarter" idx="4"/>
          </p:nvPr>
        </p:nvSpPr>
        <p:spPr/>
        <p:txBody>
          <a:bodyPr/>
          <a:lstStyle/>
          <a:p>
            <a:fld id="{B87BD71D-69BE-4AC5-8E30-1F73335219F4}" type="slidenum">
              <a:rPr lang="en-US" smtClean="0"/>
              <a:pPr/>
              <a:t>2</a:t>
            </a:fld>
            <a:endParaRPr lang="en-US" dirty="0"/>
          </a:p>
        </p:txBody>
      </p:sp>
      <p:sp>
        <p:nvSpPr>
          <p:cNvPr id="15" name="TextBox 14">
            <a:extLst>
              <a:ext uri="{FF2B5EF4-FFF2-40B4-BE49-F238E27FC236}">
                <a16:creationId xmlns:a16="http://schemas.microsoft.com/office/drawing/2014/main" id="{443FB460-EE15-02C8-7BE7-74A945D143BA}"/>
              </a:ext>
            </a:extLst>
          </p:cNvPr>
          <p:cNvSpPr txBox="1"/>
          <p:nvPr/>
        </p:nvSpPr>
        <p:spPr>
          <a:xfrm>
            <a:off x="334108" y="1050869"/>
            <a:ext cx="3719146" cy="646331"/>
          </a:xfrm>
          <a:prstGeom prst="rect">
            <a:avLst/>
          </a:prstGeom>
          <a:noFill/>
        </p:spPr>
        <p:txBody>
          <a:bodyPr wrap="square" rtlCol="0">
            <a:spAutoFit/>
          </a:bodyPr>
          <a:lstStyle/>
          <a:p>
            <a:r>
              <a:rPr lang="en-US" sz="3600" b="1" dirty="0">
                <a:solidFill>
                  <a:srgbClr val="2DB035"/>
                </a:solidFill>
              </a:rPr>
              <a:t>Our mission</a:t>
            </a:r>
          </a:p>
        </p:txBody>
      </p:sp>
      <p:sp>
        <p:nvSpPr>
          <p:cNvPr id="17" name="TextBox 16">
            <a:extLst>
              <a:ext uri="{FF2B5EF4-FFF2-40B4-BE49-F238E27FC236}">
                <a16:creationId xmlns:a16="http://schemas.microsoft.com/office/drawing/2014/main" id="{422C3433-F823-2BD6-46B7-D9CC06D90F72}"/>
              </a:ext>
            </a:extLst>
          </p:cNvPr>
          <p:cNvSpPr txBox="1"/>
          <p:nvPr/>
        </p:nvSpPr>
        <p:spPr>
          <a:xfrm>
            <a:off x="380353" y="2248584"/>
            <a:ext cx="3719146" cy="646331"/>
          </a:xfrm>
          <a:prstGeom prst="rect">
            <a:avLst/>
          </a:prstGeom>
          <a:noFill/>
        </p:spPr>
        <p:txBody>
          <a:bodyPr wrap="square" rtlCol="0">
            <a:spAutoFit/>
          </a:bodyPr>
          <a:lstStyle/>
          <a:p>
            <a:r>
              <a:rPr lang="en-US" sz="3600" b="1" dirty="0">
                <a:solidFill>
                  <a:srgbClr val="2DB035"/>
                </a:solidFill>
              </a:rPr>
              <a:t>Our vision</a:t>
            </a:r>
          </a:p>
        </p:txBody>
      </p:sp>
      <p:pic>
        <p:nvPicPr>
          <p:cNvPr id="13" name="Picture 12">
            <a:extLst>
              <a:ext uri="{FF2B5EF4-FFF2-40B4-BE49-F238E27FC236}">
                <a16:creationId xmlns:a16="http://schemas.microsoft.com/office/drawing/2014/main" id="{5DF6BC66-95C2-743C-E32A-3FC289D71A27}"/>
              </a:ext>
            </a:extLst>
          </p:cNvPr>
          <p:cNvPicPr>
            <a:picLocks noChangeAspect="1"/>
          </p:cNvPicPr>
          <p:nvPr/>
        </p:nvPicPr>
        <p:blipFill>
          <a:blip r:embed="rId3" cstate="print">
            <a:extLst>
              <a:ext uri="{28A0092B-C50C-407E-A947-70E740481C1C}">
                <a14:useLocalDpi xmlns:a14="http://schemas.microsoft.com/office/drawing/2010/main" val="0"/>
              </a:ext>
            </a:extLst>
          </a:blip>
          <a:srcRect l="11612" r="32149"/>
          <a:stretch>
            <a:fillRect/>
          </a:stretch>
        </p:blipFill>
        <p:spPr>
          <a:xfrm>
            <a:off x="4806892" y="6592"/>
            <a:ext cx="4337108" cy="5143500"/>
          </a:xfrm>
          <a:prstGeom prst="rect">
            <a:avLst/>
          </a:prstGeom>
        </p:spPr>
      </p:pic>
      <p:sp>
        <p:nvSpPr>
          <p:cNvPr id="19" name="Rectangle 18">
            <a:extLst>
              <a:ext uri="{FF2B5EF4-FFF2-40B4-BE49-F238E27FC236}">
                <a16:creationId xmlns:a16="http://schemas.microsoft.com/office/drawing/2014/main" id="{C134B29E-C98A-C779-ECF1-E78B1F637AA4}"/>
              </a:ext>
            </a:extLst>
          </p:cNvPr>
          <p:cNvSpPr/>
          <p:nvPr/>
        </p:nvSpPr>
        <p:spPr>
          <a:xfrm>
            <a:off x="423069" y="2894915"/>
            <a:ext cx="3648376" cy="1200329"/>
          </a:xfrm>
          <a:prstGeom prst="rect">
            <a:avLst/>
          </a:prstGeom>
          <a:noFill/>
          <a:ln>
            <a:noFill/>
            <a:prstDash val="lgDashDotDot"/>
          </a:ln>
        </p:spPr>
        <p:txBody>
          <a:bodyPr wrap="square">
            <a:spAutoFit/>
          </a:bodyPr>
          <a:lstStyle/>
          <a:p>
            <a:pPr defTabSz="914378"/>
            <a:r>
              <a:rPr lang="en-US" b="1" dirty="0">
                <a:latin typeface="Calibri"/>
              </a:rPr>
              <a:t>Be a leader in customer-centric products and innovations for </a:t>
            </a:r>
            <a:br>
              <a:rPr lang="en-US" b="1" dirty="0">
                <a:latin typeface="Calibri"/>
              </a:rPr>
            </a:br>
            <a:r>
              <a:rPr lang="en-US" b="1" dirty="0">
                <a:latin typeface="Calibri"/>
              </a:rPr>
              <a:t>oral and overall </a:t>
            </a:r>
            <a:r>
              <a:rPr lang="en-US" b="1" dirty="0"/>
              <a:t>health, </a:t>
            </a:r>
            <a:r>
              <a:rPr lang="en-US" b="1" dirty="0">
                <a:latin typeface="Calibri"/>
              </a:rPr>
              <a:t>as well as </a:t>
            </a:r>
            <a:br>
              <a:rPr lang="en-US" b="1" dirty="0">
                <a:latin typeface="Calibri"/>
              </a:rPr>
            </a:br>
            <a:r>
              <a:rPr lang="en-US" b="1" dirty="0">
                <a:latin typeface="Calibri"/>
              </a:rPr>
              <a:t>a beacon of community impact.</a:t>
            </a:r>
          </a:p>
        </p:txBody>
      </p:sp>
      <p:sp>
        <p:nvSpPr>
          <p:cNvPr id="20" name="Rectangle 19">
            <a:extLst>
              <a:ext uri="{FF2B5EF4-FFF2-40B4-BE49-F238E27FC236}">
                <a16:creationId xmlns:a16="http://schemas.microsoft.com/office/drawing/2014/main" id="{83EB4B7F-C2F8-FBD4-B793-50C792097477}"/>
              </a:ext>
            </a:extLst>
          </p:cNvPr>
          <p:cNvSpPr/>
          <p:nvPr/>
        </p:nvSpPr>
        <p:spPr>
          <a:xfrm>
            <a:off x="334108" y="1602253"/>
            <a:ext cx="3719146" cy="923330"/>
          </a:xfrm>
          <a:prstGeom prst="rect">
            <a:avLst/>
          </a:prstGeom>
          <a:noFill/>
          <a:ln>
            <a:noFill/>
            <a:prstDash val="lgDashDotDot"/>
          </a:ln>
        </p:spPr>
        <p:txBody>
          <a:bodyPr wrap="square">
            <a:spAutoFit/>
          </a:bodyPr>
          <a:lstStyle/>
          <a:p>
            <a:pPr defTabSz="914378"/>
            <a:r>
              <a:rPr lang="en-US" b="1" dirty="0">
                <a:latin typeface="Calibri"/>
              </a:rPr>
              <a:t>Promote healthier lives.</a:t>
            </a:r>
          </a:p>
          <a:p>
            <a:pPr defTabSz="914378"/>
            <a:endParaRPr lang="en-US" b="1" dirty="0">
              <a:latin typeface="Calibri"/>
            </a:endParaRPr>
          </a:p>
          <a:p>
            <a:pPr defTabSz="914378"/>
            <a:endParaRPr lang="en-US" b="1" dirty="0">
              <a:latin typeface="Calibri"/>
            </a:endParaRPr>
          </a:p>
        </p:txBody>
      </p:sp>
      <p:pic>
        <p:nvPicPr>
          <p:cNvPr id="2" name="Picture 1">
            <a:extLst>
              <a:ext uri="{FF2B5EF4-FFF2-40B4-BE49-F238E27FC236}">
                <a16:creationId xmlns:a16="http://schemas.microsoft.com/office/drawing/2014/main" id="{D9D4FE5B-29C7-4113-FFDA-213D4B2BAC83}"/>
              </a:ext>
            </a:extLst>
          </p:cNvPr>
          <p:cNvPicPr>
            <a:picLocks noChangeAspect="1"/>
          </p:cNvPicPr>
          <p:nvPr/>
        </p:nvPicPr>
        <p:blipFill>
          <a:blip r:embed="rId4" cstate="print">
            <a:extLst>
              <a:ext uri="{28A0092B-C50C-407E-A947-70E740481C1C}">
                <a14:useLocalDpi xmlns:a14="http://schemas.microsoft.com/office/drawing/2010/main" val="0"/>
              </a:ext>
            </a:extLst>
          </a:blip>
          <a:srcRect t="-4211" r="18604" b="-1"/>
          <a:stretch>
            <a:fillRect/>
          </a:stretch>
        </p:blipFill>
        <p:spPr>
          <a:xfrm>
            <a:off x="6472547" y="-223177"/>
            <a:ext cx="2697482" cy="5366677"/>
          </a:xfrm>
          <a:prstGeom prst="rect">
            <a:avLst/>
          </a:prstGeom>
        </p:spPr>
      </p:pic>
    </p:spTree>
    <p:extLst>
      <p:ext uri="{BB962C8B-B14F-4D97-AF65-F5344CB8AC3E}">
        <p14:creationId xmlns:p14="http://schemas.microsoft.com/office/powerpoint/2010/main" val="2042720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912" y="341073"/>
            <a:ext cx="8167519" cy="641417"/>
          </a:xfrm>
        </p:spPr>
        <p:txBody>
          <a:bodyPr/>
          <a:lstStyle/>
          <a:p>
            <a:r>
              <a:rPr lang="en-US" dirty="0"/>
              <a:t>A snapshot of your coverage</a:t>
            </a:r>
          </a:p>
        </p:txBody>
      </p:sp>
      <p:graphicFrame>
        <p:nvGraphicFramePr>
          <p:cNvPr id="4" name="Table 3"/>
          <p:cNvGraphicFramePr>
            <a:graphicFrameLocks noGrp="1"/>
          </p:cNvGraphicFramePr>
          <p:nvPr>
            <p:extLst>
              <p:ext uri="{D42A27DB-BD31-4B8C-83A1-F6EECF244321}">
                <p14:modId xmlns:p14="http://schemas.microsoft.com/office/powerpoint/2010/main" val="646939776"/>
              </p:ext>
            </p:extLst>
          </p:nvPr>
        </p:nvGraphicFramePr>
        <p:xfrm>
          <a:off x="270963" y="829486"/>
          <a:ext cx="8620125" cy="3918322"/>
        </p:xfrm>
        <a:graphic>
          <a:graphicData uri="http://schemas.openxmlformats.org/drawingml/2006/table">
            <a:tbl>
              <a:tblPr firstRow="1" bandRow="1">
                <a:tableStyleId>{5C22544A-7EE6-4342-B048-85BDC9FD1C3A}</a:tableStyleId>
              </a:tblPr>
              <a:tblGrid>
                <a:gridCol w="3999033">
                  <a:extLst>
                    <a:ext uri="{9D8B030D-6E8A-4147-A177-3AD203B41FA5}">
                      <a16:colId xmlns:a16="http://schemas.microsoft.com/office/drawing/2014/main" val="1780271547"/>
                    </a:ext>
                  </a:extLst>
                </a:gridCol>
                <a:gridCol w="1577131">
                  <a:extLst>
                    <a:ext uri="{9D8B030D-6E8A-4147-A177-3AD203B41FA5}">
                      <a16:colId xmlns:a16="http://schemas.microsoft.com/office/drawing/2014/main" val="1668451789"/>
                    </a:ext>
                  </a:extLst>
                </a:gridCol>
                <a:gridCol w="1551963">
                  <a:extLst>
                    <a:ext uri="{9D8B030D-6E8A-4147-A177-3AD203B41FA5}">
                      <a16:colId xmlns:a16="http://schemas.microsoft.com/office/drawing/2014/main" val="3156599342"/>
                    </a:ext>
                  </a:extLst>
                </a:gridCol>
                <a:gridCol w="1491998">
                  <a:extLst>
                    <a:ext uri="{9D8B030D-6E8A-4147-A177-3AD203B41FA5}">
                      <a16:colId xmlns:a16="http://schemas.microsoft.com/office/drawing/2014/main" val="2560229845"/>
                    </a:ext>
                  </a:extLst>
                </a:gridCol>
              </a:tblGrid>
              <a:tr h="291770">
                <a:tc>
                  <a:txBody>
                    <a:bodyPr/>
                    <a:lstStyle/>
                    <a:p>
                      <a:r>
                        <a:rPr lang="en-US" sz="1100" dirty="0">
                          <a:solidFill>
                            <a:srgbClr val="2DB035"/>
                          </a:solidFill>
                        </a:rPr>
                        <a:t>Service</a:t>
                      </a:r>
                      <a:r>
                        <a:rPr lang="en-US" sz="1100" baseline="0" dirty="0">
                          <a:solidFill>
                            <a:srgbClr val="2DB035"/>
                          </a:solidFill>
                        </a:rPr>
                        <a:t> Category</a:t>
                      </a:r>
                      <a:endParaRPr lang="en-US" sz="1100" dirty="0">
                        <a:solidFill>
                          <a:srgbClr val="2DB035"/>
                        </a:solidFill>
                      </a:endParaRPr>
                    </a:p>
                  </a:txBody>
                  <a:tcPr marL="91454" marR="91454" marT="45722" marB="45722">
                    <a:solidFill>
                      <a:schemeClr val="bg1">
                        <a:lumMod val="95000"/>
                      </a:schemeClr>
                    </a:solidFill>
                  </a:tcPr>
                </a:tc>
                <a:tc>
                  <a:txBody>
                    <a:bodyPr/>
                    <a:lstStyle/>
                    <a:p>
                      <a:pPr algn="ctr"/>
                      <a:r>
                        <a:rPr lang="en-US" sz="1100" dirty="0">
                          <a:solidFill>
                            <a:srgbClr val="2DB035"/>
                          </a:solidFill>
                        </a:rPr>
                        <a:t>Delta Dental PPO™</a:t>
                      </a:r>
                    </a:p>
                  </a:txBody>
                  <a:tcPr marL="91454" marR="91454" marT="45722" marB="45722">
                    <a:solidFill>
                      <a:schemeClr val="bg1">
                        <a:lumMod val="95000"/>
                      </a:schemeClr>
                    </a:solidFill>
                  </a:tcPr>
                </a:tc>
                <a:tc>
                  <a:txBody>
                    <a:bodyPr/>
                    <a:lstStyle/>
                    <a:p>
                      <a:pPr algn="ctr"/>
                      <a:r>
                        <a:rPr lang="en-US" sz="1100" dirty="0">
                          <a:solidFill>
                            <a:srgbClr val="2DB035"/>
                          </a:solidFill>
                        </a:rPr>
                        <a:t>Delta Dental Premier®</a:t>
                      </a:r>
                    </a:p>
                  </a:txBody>
                  <a:tcPr marL="91454" marR="91454" marT="45722" marB="45722">
                    <a:solidFill>
                      <a:schemeClr val="bg1">
                        <a:lumMod val="95000"/>
                      </a:schemeClr>
                    </a:solidFill>
                  </a:tcPr>
                </a:tc>
                <a:tc>
                  <a:txBody>
                    <a:bodyPr/>
                    <a:lstStyle/>
                    <a:p>
                      <a:pPr algn="ctr"/>
                      <a:r>
                        <a:rPr lang="en-US" sz="1100" dirty="0">
                          <a:solidFill>
                            <a:srgbClr val="2DB035"/>
                          </a:solidFill>
                        </a:rPr>
                        <a:t>Out-of-Network</a:t>
                      </a:r>
                    </a:p>
                  </a:txBody>
                  <a:tcPr marL="91454" marR="91454" marT="45722" marB="45722">
                    <a:solidFill>
                      <a:schemeClr val="bg1">
                        <a:lumMod val="95000"/>
                      </a:schemeClr>
                    </a:solidFill>
                  </a:tcPr>
                </a:tc>
                <a:extLst>
                  <a:ext uri="{0D108BD9-81ED-4DB2-BD59-A6C34878D82A}">
                    <a16:rowId xmlns:a16="http://schemas.microsoft.com/office/drawing/2014/main" val="2737641902"/>
                  </a:ext>
                </a:extLst>
              </a:tr>
              <a:tr h="258069">
                <a:tc>
                  <a:txBody>
                    <a:bodyPr/>
                    <a:lstStyle/>
                    <a:p>
                      <a:r>
                        <a:rPr lang="en-US" sz="1050" b="1" dirty="0"/>
                        <a:t>Diagnostic &amp; Preventive  </a:t>
                      </a:r>
                      <a:r>
                        <a:rPr lang="en-US" sz="1050" dirty="0"/>
                        <a:t>(exams/cleanings)</a:t>
                      </a:r>
                    </a:p>
                  </a:txBody>
                  <a:tcPr marL="91454" marR="91454" marT="45722" marB="45722">
                    <a:lnB w="12700" cap="flat" cmpd="sng" algn="ctr">
                      <a:solidFill>
                        <a:schemeClr val="tx1"/>
                      </a:solidFill>
                      <a:prstDash val="solid"/>
                      <a:round/>
                      <a:headEnd type="none" w="med" len="med"/>
                      <a:tailEnd type="none" w="med" len="med"/>
                    </a:lnB>
                    <a:noFill/>
                  </a:tcPr>
                </a:tc>
                <a:tc>
                  <a:txBody>
                    <a:bodyPr/>
                    <a:lstStyle/>
                    <a:p>
                      <a:pPr algn="ctr"/>
                      <a:r>
                        <a:rPr lang="en-US" sz="1050" dirty="0"/>
                        <a:t>100%</a:t>
                      </a:r>
                    </a:p>
                  </a:txBody>
                  <a:tcPr marL="91454" marR="91454" marT="45722" marB="45722" anchor="ctr">
                    <a:lnB w="12700" cap="flat" cmpd="sng" algn="ctr">
                      <a:solidFill>
                        <a:schemeClr val="tx1"/>
                      </a:solidFill>
                      <a:prstDash val="solid"/>
                      <a:round/>
                      <a:headEnd type="none" w="med" len="med"/>
                      <a:tailEnd type="none" w="med" len="med"/>
                    </a:lnB>
                    <a:noFill/>
                  </a:tcPr>
                </a:tc>
                <a:tc>
                  <a:txBody>
                    <a:bodyPr/>
                    <a:lstStyle/>
                    <a:p>
                      <a:pPr algn="ctr"/>
                      <a:r>
                        <a:rPr lang="en-US" sz="1050" dirty="0"/>
                        <a:t>100%</a:t>
                      </a:r>
                    </a:p>
                  </a:txBody>
                  <a:tcPr marL="91454" marR="91454" marT="45722" marB="45722" anchor="ctr">
                    <a:lnB w="12700" cap="flat" cmpd="sng" algn="ctr">
                      <a:solidFill>
                        <a:schemeClr val="tx1"/>
                      </a:solidFill>
                      <a:prstDash val="solid"/>
                      <a:round/>
                      <a:headEnd type="none" w="med" len="med"/>
                      <a:tailEnd type="none" w="med" len="med"/>
                    </a:lnB>
                    <a:noFill/>
                  </a:tcPr>
                </a:tc>
                <a:tc>
                  <a:txBody>
                    <a:bodyPr/>
                    <a:lstStyle/>
                    <a:p>
                      <a:pPr algn="ctr"/>
                      <a:r>
                        <a:rPr lang="en-US" sz="1050" dirty="0"/>
                        <a:t>100%</a:t>
                      </a:r>
                    </a:p>
                  </a:txBody>
                  <a:tcPr marL="91454" marR="91454" marT="45722" marB="45722"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7356160"/>
                  </a:ext>
                </a:extLst>
              </a:tr>
              <a:tr h="258069">
                <a:tc>
                  <a:txBody>
                    <a:bodyPr/>
                    <a:lstStyle/>
                    <a:p>
                      <a:r>
                        <a:rPr lang="en-US" sz="1050" b="1" dirty="0"/>
                        <a:t>Basic</a:t>
                      </a:r>
                      <a:r>
                        <a:rPr lang="en-US" sz="1050" b="1" baseline="0" dirty="0"/>
                        <a:t> Services </a:t>
                      </a:r>
                      <a:r>
                        <a:rPr lang="en-US" sz="1050" baseline="0" dirty="0"/>
                        <a:t>(amalgam and anterior composite fillings)</a:t>
                      </a:r>
                    </a:p>
                  </a:txBody>
                  <a:tcPr marL="91454" marR="91454" marT="45722" marB="4572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80%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80%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80%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919587"/>
                  </a:ext>
                </a:extLst>
              </a:tr>
              <a:tr h="258069">
                <a:tc>
                  <a:txBody>
                    <a:bodyPr/>
                    <a:lstStyle/>
                    <a:p>
                      <a:r>
                        <a:rPr lang="en-US" sz="1050" b="1" dirty="0" err="1"/>
                        <a:t>Endodontics</a:t>
                      </a:r>
                      <a:r>
                        <a:rPr lang="en-US" sz="1050" dirty="0"/>
                        <a:t> (root canals)</a:t>
                      </a:r>
                    </a:p>
                  </a:txBody>
                  <a:tcPr marL="91454" marR="91454" marT="45722" marB="4572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80%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80%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80%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5293927"/>
                  </a:ext>
                </a:extLst>
              </a:tr>
              <a:tr h="258069">
                <a:tc>
                  <a:txBody>
                    <a:bodyPr/>
                    <a:lstStyle/>
                    <a:p>
                      <a:r>
                        <a:rPr lang="en-US" sz="1050" b="1" dirty="0"/>
                        <a:t>Periodontics</a:t>
                      </a:r>
                      <a:r>
                        <a:rPr lang="en-US" sz="1050" dirty="0"/>
                        <a:t> (treatment</a:t>
                      </a:r>
                      <a:r>
                        <a:rPr lang="en-US" sz="1050" baseline="0" dirty="0"/>
                        <a:t> relating to</a:t>
                      </a:r>
                      <a:r>
                        <a:rPr lang="en-US" sz="1050" dirty="0"/>
                        <a:t> gum</a:t>
                      </a:r>
                      <a:r>
                        <a:rPr lang="en-US" sz="1050" baseline="0" dirty="0"/>
                        <a:t> disease)</a:t>
                      </a:r>
                      <a:endParaRPr lang="en-US" sz="1050" dirty="0"/>
                    </a:p>
                  </a:txBody>
                  <a:tcPr marL="91454" marR="91454" marT="45722" marB="4572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80%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80%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80%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1882661"/>
                  </a:ext>
                </a:extLst>
              </a:tr>
              <a:tr h="422292">
                <a:tc>
                  <a:txBody>
                    <a:bodyPr/>
                    <a:lstStyle/>
                    <a:p>
                      <a:r>
                        <a:rPr lang="en-US" sz="1050" b="1" dirty="0"/>
                        <a:t>Oral Surgery –</a:t>
                      </a:r>
                      <a:r>
                        <a:rPr lang="en-US" sz="1050" b="1" baseline="0" dirty="0"/>
                        <a:t> Surgical &amp; Nonsurgical Extractions</a:t>
                      </a:r>
                    </a:p>
                    <a:p>
                      <a:r>
                        <a:rPr lang="en-US" sz="1050" baseline="0" dirty="0"/>
                        <a:t>All other covered oral surgery </a:t>
                      </a:r>
                      <a:endParaRPr lang="en-US" sz="1050" dirty="0"/>
                    </a:p>
                  </a:txBody>
                  <a:tcPr marL="91454" marR="91454" marT="45722" marB="4572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80%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80%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80%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6149936"/>
                  </a:ext>
                </a:extLst>
              </a:tr>
              <a:tr h="295124">
                <a:tc>
                  <a:txBody>
                    <a:bodyPr/>
                    <a:lstStyle/>
                    <a:p>
                      <a:r>
                        <a:rPr lang="en-US" sz="1050" b="1" dirty="0"/>
                        <a:t>Major Restorative</a:t>
                      </a:r>
                      <a:r>
                        <a:rPr lang="en-US" sz="1050" b="1" baseline="0" dirty="0"/>
                        <a:t> Services </a:t>
                      </a:r>
                      <a:r>
                        <a:rPr lang="en-US" sz="1050" baseline="0" dirty="0"/>
                        <a:t>(crowns and posterior composite fillings)</a:t>
                      </a:r>
                      <a:endParaRPr lang="en-US" sz="1050" dirty="0"/>
                    </a:p>
                  </a:txBody>
                  <a:tcPr marL="91454" marR="91454" marT="45722" marB="4572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50%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50%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50%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523032"/>
                  </a:ext>
                </a:extLst>
              </a:tr>
              <a:tr h="258069">
                <a:tc>
                  <a:txBody>
                    <a:bodyPr/>
                    <a:lstStyle/>
                    <a:p>
                      <a:r>
                        <a:rPr lang="en-US" sz="1050" b="1" dirty="0"/>
                        <a:t>Prosthetic Repairs &amp; Adjustments</a:t>
                      </a:r>
                    </a:p>
                  </a:txBody>
                  <a:tcPr marL="91454" marR="91454" marT="45722" marB="4572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50%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50%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50%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2532855"/>
                  </a:ext>
                </a:extLst>
              </a:tr>
              <a:tr h="258069">
                <a:tc>
                  <a:txBody>
                    <a:bodyPr/>
                    <a:lstStyle/>
                    <a:p>
                      <a:r>
                        <a:rPr lang="en-US" sz="1050" b="1" dirty="0"/>
                        <a:t>Prosthetics</a:t>
                      </a:r>
                      <a:r>
                        <a:rPr lang="en-US" sz="1050" b="1" baseline="0" dirty="0"/>
                        <a:t> </a:t>
                      </a:r>
                      <a:r>
                        <a:rPr lang="en-US" sz="1050" baseline="0" dirty="0"/>
                        <a:t>(bridges and dentures)</a:t>
                      </a:r>
                      <a:endParaRPr lang="en-US" sz="1050" dirty="0"/>
                    </a:p>
                  </a:txBody>
                  <a:tcPr marL="91454" marR="91454" marT="45722" marB="4572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50%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50%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50%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8130831"/>
                  </a:ext>
                </a:extLst>
              </a:tr>
              <a:tr h="258069">
                <a:tc>
                  <a:txBody>
                    <a:bodyPr/>
                    <a:lstStyle/>
                    <a:p>
                      <a:r>
                        <a:rPr lang="en-US" sz="1050" b="1" dirty="0"/>
                        <a:t>Orthodontics</a:t>
                      </a:r>
                      <a:r>
                        <a:rPr lang="en-US" sz="1050" dirty="0"/>
                        <a:t> (Child</a:t>
                      </a:r>
                      <a:r>
                        <a:rPr lang="en-US" sz="1050" baseline="0" dirty="0"/>
                        <a:t>ren ages 8-18)</a:t>
                      </a:r>
                      <a:endParaRPr lang="en-US" sz="1050" dirty="0"/>
                    </a:p>
                  </a:txBody>
                  <a:tcPr marL="91454" marR="91454" marT="45722" marB="4572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50%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50%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50%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7814318"/>
                  </a:ext>
                </a:extLst>
              </a:tr>
              <a:tr h="586515">
                <a:tc>
                  <a:txBody>
                    <a:bodyPr/>
                    <a:lstStyle/>
                    <a:p>
                      <a:r>
                        <a:rPr lang="en-US" sz="1050" b="1" dirty="0"/>
                        <a:t>Deductible</a:t>
                      </a:r>
                      <a:r>
                        <a:rPr lang="en-US" sz="1050" baseline="0" dirty="0"/>
                        <a:t> </a:t>
                      </a:r>
                    </a:p>
                    <a:p>
                      <a:r>
                        <a:rPr lang="en-US" sz="1050" dirty="0"/>
                        <a:t>Per person/per</a:t>
                      </a:r>
                      <a:r>
                        <a:rPr lang="en-US" sz="1050" baseline="0" dirty="0"/>
                        <a:t> family (calendar year)</a:t>
                      </a:r>
                      <a:endParaRPr lang="en-US" sz="1050" dirty="0"/>
                    </a:p>
                    <a:p>
                      <a:r>
                        <a:rPr lang="en-US" sz="1050" dirty="0"/>
                        <a:t>No deductible for</a:t>
                      </a:r>
                      <a:r>
                        <a:rPr lang="en-US" sz="1050" baseline="0" dirty="0"/>
                        <a:t> </a:t>
                      </a:r>
                      <a:r>
                        <a:rPr lang="en-US" sz="1050" dirty="0"/>
                        <a:t>Diagnostic &amp; Preventive and Orthodontics</a:t>
                      </a:r>
                    </a:p>
                  </a:txBody>
                  <a:tcPr marL="91454" marR="91454" marT="45722" marB="4572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50" dirty="0"/>
                    </a:p>
                    <a:p>
                      <a:pPr algn="ctr"/>
                      <a:r>
                        <a:rPr lang="en-US" sz="1050" dirty="0"/>
                        <a:t>$50/$150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50" dirty="0"/>
                    </a:p>
                    <a:p>
                      <a:pPr algn="ctr"/>
                      <a:r>
                        <a:rPr lang="en-US" sz="1050" dirty="0"/>
                        <a:t>$50/$150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50" dirty="0"/>
                    </a:p>
                    <a:p>
                      <a:pPr algn="ctr"/>
                      <a:r>
                        <a:rPr lang="en-US" sz="1050" dirty="0"/>
                        <a:t>$50/$150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6263592"/>
                  </a:ext>
                </a:extLst>
              </a:tr>
              <a:tr h="258069">
                <a:tc>
                  <a:txBody>
                    <a:bodyPr/>
                    <a:lstStyle/>
                    <a:p>
                      <a:r>
                        <a:rPr lang="en-US" sz="1050" b="1" dirty="0"/>
                        <a:t>Annual</a:t>
                      </a:r>
                      <a:r>
                        <a:rPr lang="en-US" sz="1050" b="1" baseline="0" dirty="0"/>
                        <a:t> Maximum </a:t>
                      </a:r>
                      <a:r>
                        <a:rPr lang="en-US" sz="1050" baseline="0" dirty="0"/>
                        <a:t>(per person)</a:t>
                      </a:r>
                      <a:endParaRPr lang="en-US" sz="1050" b="1" i="1" baseline="0" dirty="0"/>
                    </a:p>
                  </a:txBody>
                  <a:tcPr marL="91454" marR="91454" marT="45722" marB="4572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t>$2,000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t>$2,000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t>$2,000</a:t>
                      </a:r>
                    </a:p>
                  </a:txBody>
                  <a:tcPr marL="91454" marR="91454" marT="45722" marB="4572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5650413"/>
                  </a:ext>
                </a:extLst>
              </a:tr>
              <a:tr h="258069">
                <a:tc>
                  <a:txBody>
                    <a:bodyPr/>
                    <a:lstStyle/>
                    <a:p>
                      <a:r>
                        <a:rPr lang="en-US" sz="1050" b="1" baseline="0" dirty="0"/>
                        <a:t>Orthodontic Lifetime Maximum</a:t>
                      </a:r>
                    </a:p>
                  </a:txBody>
                  <a:tcPr marL="91454" marR="91454" marT="45722" marB="45722">
                    <a:lnT w="12700" cap="flat" cmpd="sng" algn="ctr">
                      <a:solidFill>
                        <a:schemeClr val="tx1"/>
                      </a:solidFill>
                      <a:prstDash val="solid"/>
                      <a:round/>
                      <a:headEnd type="none" w="med" len="med"/>
                      <a:tailEnd type="none" w="med" len="med"/>
                    </a:lnT>
                    <a:noFill/>
                  </a:tcPr>
                </a:tc>
                <a:tc>
                  <a:txBody>
                    <a:bodyPr/>
                    <a:lstStyle/>
                    <a:p>
                      <a:pPr algn="ctr"/>
                      <a:r>
                        <a:rPr lang="en-US" sz="1050" dirty="0"/>
                        <a:t>$1,000</a:t>
                      </a:r>
                    </a:p>
                  </a:txBody>
                  <a:tcPr marL="91454" marR="91454" marT="45722" marB="45722" anchor="ctr">
                    <a:lnT w="12700" cap="flat" cmpd="sng" algn="ctr">
                      <a:solidFill>
                        <a:schemeClr val="tx1"/>
                      </a:solidFill>
                      <a:prstDash val="solid"/>
                      <a:round/>
                      <a:headEnd type="none" w="med" len="med"/>
                      <a:tailEnd type="none" w="med" len="med"/>
                    </a:lnT>
                    <a:noFill/>
                  </a:tcPr>
                </a:tc>
                <a:tc>
                  <a:txBody>
                    <a:bodyPr/>
                    <a:lstStyle/>
                    <a:p>
                      <a:pPr algn="ctr"/>
                      <a:r>
                        <a:rPr lang="en-US" sz="1050" dirty="0"/>
                        <a:t>$1,000</a:t>
                      </a:r>
                    </a:p>
                  </a:txBody>
                  <a:tcPr marL="91454" marR="91454" marT="45722" marB="45722" anchor="ctr">
                    <a:lnT w="12700" cap="flat" cmpd="sng" algn="ctr">
                      <a:solidFill>
                        <a:schemeClr val="tx1"/>
                      </a:solidFill>
                      <a:prstDash val="solid"/>
                      <a:round/>
                      <a:headEnd type="none" w="med" len="med"/>
                      <a:tailEnd type="none" w="med" len="med"/>
                    </a:lnT>
                    <a:noFill/>
                  </a:tcPr>
                </a:tc>
                <a:tc>
                  <a:txBody>
                    <a:bodyPr/>
                    <a:lstStyle/>
                    <a:p>
                      <a:pPr algn="ctr"/>
                      <a:r>
                        <a:rPr lang="en-US" sz="1050" dirty="0"/>
                        <a:t>$1,000</a:t>
                      </a:r>
                    </a:p>
                  </a:txBody>
                  <a:tcPr marL="91454" marR="91454" marT="45722" marB="45722"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26330001"/>
                  </a:ext>
                </a:extLst>
              </a:tr>
            </a:tbl>
          </a:graphicData>
        </a:graphic>
      </p:graphicFrame>
      <p:graphicFrame>
        <p:nvGraphicFramePr>
          <p:cNvPr id="3" name="Table 2"/>
          <p:cNvGraphicFramePr>
            <a:graphicFrameLocks noGrp="1"/>
          </p:cNvGraphicFramePr>
          <p:nvPr/>
        </p:nvGraphicFramePr>
        <p:xfrm>
          <a:off x="10175358" y="520995"/>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en-US" dirty="0"/>
                    </a:p>
                  </a:txBody>
                  <a:tcP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4" name="Slide Number Placeholder 7">
            <a:extLst>
              <a:ext uri="{FF2B5EF4-FFF2-40B4-BE49-F238E27FC236}">
                <a16:creationId xmlns:a16="http://schemas.microsoft.com/office/drawing/2014/main" id="{2FCFC3DF-FD35-6B5E-884F-612CCE1285D4}"/>
              </a:ext>
            </a:extLst>
          </p:cNvPr>
          <p:cNvSpPr>
            <a:spLocks noGrp="1"/>
          </p:cNvSpPr>
          <p:nvPr>
            <p:ph type="sldNum" sz="quarter" idx="4"/>
          </p:nvPr>
        </p:nvSpPr>
        <p:spPr>
          <a:xfrm>
            <a:off x="259398" y="4747808"/>
            <a:ext cx="489625" cy="273844"/>
          </a:xfrm>
        </p:spPr>
        <p:txBody>
          <a:bodyPr/>
          <a:lstStyle/>
          <a:p>
            <a:fld id="{B87BD71D-69BE-4AC5-8E30-1F73335219F4}" type="slidenum">
              <a:rPr lang="en-US" smtClean="0"/>
              <a:pPr/>
              <a:t>3</a:t>
            </a:fld>
            <a:endParaRPr lang="en-US" dirty="0"/>
          </a:p>
        </p:txBody>
      </p:sp>
    </p:spTree>
    <p:extLst>
      <p:ext uri="{BB962C8B-B14F-4D97-AF65-F5344CB8AC3E}">
        <p14:creationId xmlns:p14="http://schemas.microsoft.com/office/powerpoint/2010/main" val="24656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C424AD-7769-F533-0C6D-21E084D861ED}"/>
              </a:ext>
            </a:extLst>
          </p:cNvPr>
          <p:cNvPicPr>
            <a:picLocks noChangeAspect="1"/>
          </p:cNvPicPr>
          <p:nvPr/>
        </p:nvPicPr>
        <p:blipFill>
          <a:blip r:embed="rId3" cstate="print">
            <a:extLst>
              <a:ext uri="{28A0092B-C50C-407E-A947-70E740481C1C}">
                <a14:useLocalDpi xmlns:a14="http://schemas.microsoft.com/office/drawing/2010/main" val="0"/>
              </a:ext>
            </a:extLst>
          </a:blip>
          <a:srcRect l="54131"/>
          <a:stretch>
            <a:fillRect/>
          </a:stretch>
        </p:blipFill>
        <p:spPr>
          <a:xfrm>
            <a:off x="5632174" y="0"/>
            <a:ext cx="3537855" cy="5143500"/>
          </a:xfrm>
          <a:prstGeom prst="rect">
            <a:avLst/>
          </a:prstGeom>
        </p:spPr>
      </p:pic>
      <p:sp>
        <p:nvSpPr>
          <p:cNvPr id="2" name="Title 1"/>
          <p:cNvSpPr>
            <a:spLocks noGrp="1"/>
          </p:cNvSpPr>
          <p:nvPr>
            <p:ph type="title"/>
          </p:nvPr>
        </p:nvSpPr>
        <p:spPr/>
        <p:txBody>
          <a:bodyPr/>
          <a:lstStyle/>
          <a:p>
            <a:r>
              <a:rPr lang="en-US" dirty="0"/>
              <a:t>Reasons to visit the dentist</a:t>
            </a:r>
          </a:p>
        </p:txBody>
      </p:sp>
      <p:sp>
        <p:nvSpPr>
          <p:cNvPr id="3" name="Content Placeholder 2"/>
          <p:cNvSpPr>
            <a:spLocks noGrp="1"/>
          </p:cNvSpPr>
          <p:nvPr>
            <p:ph idx="1"/>
          </p:nvPr>
        </p:nvSpPr>
        <p:spPr>
          <a:xfrm>
            <a:off x="252912" y="982491"/>
            <a:ext cx="5127471" cy="3394472"/>
          </a:xfrm>
        </p:spPr>
        <p:txBody>
          <a:bodyPr/>
          <a:lstStyle/>
          <a:p>
            <a:pPr marL="0" indent="0">
              <a:buNone/>
            </a:pPr>
            <a:r>
              <a:rPr lang="en-US" sz="1800" b="1" dirty="0"/>
              <a:t>The standard recommendation is to see your dentist at least once per year. This sounds small, but when it comes to your health, the impacts are BIG!</a:t>
            </a:r>
          </a:p>
          <a:p>
            <a:pPr marL="0" indent="0">
              <a:buNone/>
            </a:pPr>
            <a:br>
              <a:rPr lang="en-US" b="1" dirty="0">
                <a:solidFill>
                  <a:srgbClr val="2DB035"/>
                </a:solidFill>
              </a:rPr>
            </a:br>
            <a:r>
              <a:rPr lang="en-US" sz="1600" b="1" dirty="0">
                <a:solidFill>
                  <a:srgbClr val="2DB035"/>
                </a:solidFill>
              </a:rPr>
              <a:t>A single appointment with your dentist can:</a:t>
            </a:r>
            <a:endParaRPr lang="en-US" sz="1600" dirty="0">
              <a:solidFill>
                <a:srgbClr val="2DB035"/>
              </a:solidFill>
            </a:endParaRPr>
          </a:p>
          <a:p>
            <a:r>
              <a:rPr lang="en-US" sz="1600" dirty="0"/>
              <a:t>Improve the health of your teeth &amp; gums with a </a:t>
            </a:r>
            <a:br>
              <a:rPr lang="en-US" sz="1600" dirty="0"/>
            </a:br>
            <a:r>
              <a:rPr lang="en-US" sz="1600" dirty="0"/>
              <a:t>thorough cleaning.</a:t>
            </a:r>
          </a:p>
          <a:p>
            <a:r>
              <a:rPr lang="en-US" sz="1600" dirty="0"/>
              <a:t>Reveal oral health issues such as cavities &amp; gum disease.</a:t>
            </a:r>
          </a:p>
          <a:p>
            <a:r>
              <a:rPr lang="en-US" sz="1600" dirty="0"/>
              <a:t>Provide an opportunity to screen for more serious underlying health conditions.</a:t>
            </a:r>
          </a:p>
          <a:p>
            <a:r>
              <a:rPr lang="en-US" sz="1600" dirty="0"/>
              <a:t>Receive personal oral health advice and care so you have the best information to keep your mouth healthy.</a:t>
            </a:r>
          </a:p>
          <a:p>
            <a:endParaRPr lang="en-US" dirty="0"/>
          </a:p>
        </p:txBody>
      </p:sp>
      <p:sp>
        <p:nvSpPr>
          <p:cNvPr id="12" name="Slide Number Placeholder 7">
            <a:extLst>
              <a:ext uri="{FF2B5EF4-FFF2-40B4-BE49-F238E27FC236}">
                <a16:creationId xmlns:a16="http://schemas.microsoft.com/office/drawing/2014/main" id="{61BB47B5-F051-150A-125E-97FA21F6DFCE}"/>
              </a:ext>
            </a:extLst>
          </p:cNvPr>
          <p:cNvSpPr>
            <a:spLocks noGrp="1"/>
          </p:cNvSpPr>
          <p:nvPr>
            <p:ph type="sldNum" sz="quarter" idx="4"/>
          </p:nvPr>
        </p:nvSpPr>
        <p:spPr/>
        <p:txBody>
          <a:bodyPr/>
          <a:lstStyle/>
          <a:p>
            <a:fld id="{B87BD71D-69BE-4AC5-8E30-1F73335219F4}" type="slidenum">
              <a:rPr lang="en-US" smtClean="0"/>
              <a:pPr/>
              <a:t>4</a:t>
            </a:fld>
            <a:endParaRPr lang="en-US" dirty="0"/>
          </a:p>
        </p:txBody>
      </p:sp>
      <p:pic>
        <p:nvPicPr>
          <p:cNvPr id="6" name="Picture 5">
            <a:extLst>
              <a:ext uri="{FF2B5EF4-FFF2-40B4-BE49-F238E27FC236}">
                <a16:creationId xmlns:a16="http://schemas.microsoft.com/office/drawing/2014/main" id="{BB30CE5E-C55F-4E07-1FF9-3E638606075F}"/>
              </a:ext>
            </a:extLst>
          </p:cNvPr>
          <p:cNvPicPr>
            <a:picLocks noChangeAspect="1"/>
          </p:cNvPicPr>
          <p:nvPr/>
        </p:nvPicPr>
        <p:blipFill>
          <a:blip r:embed="rId4" cstate="print">
            <a:extLst>
              <a:ext uri="{28A0092B-C50C-407E-A947-70E740481C1C}">
                <a14:useLocalDpi xmlns:a14="http://schemas.microsoft.com/office/drawing/2010/main" val="0"/>
              </a:ext>
            </a:extLst>
          </a:blip>
          <a:srcRect t="-4211" r="18604" b="-1"/>
          <a:stretch>
            <a:fillRect/>
          </a:stretch>
        </p:blipFill>
        <p:spPr>
          <a:xfrm>
            <a:off x="6472547" y="-223177"/>
            <a:ext cx="2697482" cy="5366677"/>
          </a:xfrm>
          <a:prstGeom prst="rect">
            <a:avLst/>
          </a:prstGeom>
        </p:spPr>
      </p:pic>
    </p:spTree>
    <p:extLst>
      <p:ext uri="{BB962C8B-B14F-4D97-AF65-F5344CB8AC3E}">
        <p14:creationId xmlns:p14="http://schemas.microsoft.com/office/powerpoint/2010/main" val="190622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E152-CC09-55A7-620A-2F1587CC3F04}"/>
              </a:ext>
            </a:extLst>
          </p:cNvPr>
          <p:cNvSpPr>
            <a:spLocks noGrp="1"/>
          </p:cNvSpPr>
          <p:nvPr>
            <p:ph type="title"/>
          </p:nvPr>
        </p:nvSpPr>
        <p:spPr/>
        <p:txBody>
          <a:bodyPr/>
          <a:lstStyle/>
          <a:p>
            <a:r>
              <a:rPr lang="en-US" sz="2400" dirty="0"/>
              <a:t>In-network and Out-of-Network coverage</a:t>
            </a:r>
          </a:p>
        </p:txBody>
      </p:sp>
      <p:sp>
        <p:nvSpPr>
          <p:cNvPr id="3" name="Content Placeholder 2">
            <a:extLst>
              <a:ext uri="{FF2B5EF4-FFF2-40B4-BE49-F238E27FC236}">
                <a16:creationId xmlns:a16="http://schemas.microsoft.com/office/drawing/2014/main" id="{BBDD8979-606C-0ECF-2EC4-3D5E52044E0F}"/>
              </a:ext>
            </a:extLst>
          </p:cNvPr>
          <p:cNvSpPr>
            <a:spLocks noGrp="1"/>
          </p:cNvSpPr>
          <p:nvPr>
            <p:ph idx="1"/>
          </p:nvPr>
        </p:nvSpPr>
        <p:spPr/>
        <p:txBody>
          <a:bodyPr/>
          <a:lstStyle/>
          <a:p>
            <a:pPr marL="0" indent="0">
              <a:buNone/>
            </a:pPr>
            <a:r>
              <a:rPr lang="en-US" sz="1400" b="1" dirty="0"/>
              <a:t>Perks of seeing an in-network dentist include:</a:t>
            </a:r>
            <a:br>
              <a:rPr lang="en-US" sz="1400" b="1" dirty="0"/>
            </a:br>
            <a:r>
              <a:rPr lang="en-US" sz="1400" b="1" dirty="0"/>
              <a:t>(Delta Dental PPO™/Delta Dental Premier®)</a:t>
            </a:r>
          </a:p>
          <a:p>
            <a:r>
              <a:rPr lang="en-US" sz="1400" dirty="0"/>
              <a:t>Network savings on covered services</a:t>
            </a:r>
          </a:p>
          <a:p>
            <a:r>
              <a:rPr lang="en-US" sz="1400" dirty="0"/>
              <a:t>No balance billing; Annual benefit dollars go further </a:t>
            </a:r>
          </a:p>
          <a:p>
            <a:r>
              <a:rPr lang="en-US" sz="1400" dirty="0"/>
              <a:t>Dentists submit claims directly to Delta Dental &amp; Delta Dental sends plan payment directly to the dentist</a:t>
            </a:r>
          </a:p>
          <a:p>
            <a:pPr marL="0" indent="0">
              <a:buNone/>
            </a:pPr>
            <a:r>
              <a:rPr lang="en-US" sz="1400" b="1" dirty="0"/>
              <a:t>What happens when you visit an out-of-network dentist?</a:t>
            </a:r>
          </a:p>
          <a:p>
            <a:r>
              <a:rPr lang="en-US" sz="1400" dirty="0"/>
              <a:t>If the dentist’s fees are higher than Delta Dental’s allowable charge, you may be responsible to pay the difference. </a:t>
            </a:r>
          </a:p>
          <a:p>
            <a:r>
              <a:rPr lang="en-US" sz="1400" dirty="0"/>
              <a:t>You are responsible for submitting a claim form to Delta Dental, though your dentist may assist you.</a:t>
            </a:r>
          </a:p>
          <a:p>
            <a:r>
              <a:rPr lang="en-US" sz="1400" dirty="0"/>
              <a:t>Benefit payments go directly to you</a:t>
            </a:r>
          </a:p>
        </p:txBody>
      </p:sp>
      <p:sp>
        <p:nvSpPr>
          <p:cNvPr id="4" name="Slide Number Placeholder 3">
            <a:extLst>
              <a:ext uri="{FF2B5EF4-FFF2-40B4-BE49-F238E27FC236}">
                <a16:creationId xmlns:a16="http://schemas.microsoft.com/office/drawing/2014/main" id="{9A1AEE69-0E39-3E9B-A45A-D33004FD3381}"/>
              </a:ext>
            </a:extLst>
          </p:cNvPr>
          <p:cNvSpPr>
            <a:spLocks noGrp="1"/>
          </p:cNvSpPr>
          <p:nvPr>
            <p:ph type="sldNum" sz="quarter" idx="4"/>
          </p:nvPr>
        </p:nvSpPr>
        <p:spPr/>
        <p:txBody>
          <a:bodyPr/>
          <a:lstStyle/>
          <a:p>
            <a:fld id="{B87BD71D-69BE-4AC5-8E30-1F73335219F4}" type="slidenum">
              <a:rPr lang="en-US" smtClean="0"/>
              <a:pPr/>
              <a:t>5</a:t>
            </a:fld>
            <a:endParaRPr lang="en-US" dirty="0"/>
          </a:p>
        </p:txBody>
      </p:sp>
      <p:pic>
        <p:nvPicPr>
          <p:cNvPr id="8" name="Picture 7">
            <a:extLst>
              <a:ext uri="{FF2B5EF4-FFF2-40B4-BE49-F238E27FC236}">
                <a16:creationId xmlns:a16="http://schemas.microsoft.com/office/drawing/2014/main" id="{39237DFF-5096-293A-1274-BF28A808B8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9865" y="1161444"/>
            <a:ext cx="3405223" cy="3405223"/>
          </a:xfrm>
          <a:prstGeom prst="rect">
            <a:avLst/>
          </a:prstGeom>
        </p:spPr>
      </p:pic>
    </p:spTree>
    <p:extLst>
      <p:ext uri="{BB962C8B-B14F-4D97-AF65-F5344CB8AC3E}">
        <p14:creationId xmlns:p14="http://schemas.microsoft.com/office/powerpoint/2010/main" val="3291843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3B02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0823" y="3314241"/>
            <a:ext cx="4840892" cy="1673395"/>
          </a:xfrm>
        </p:spPr>
        <p:txBody>
          <a:bodyPr/>
          <a:lstStyle/>
          <a:p>
            <a:r>
              <a:rPr lang="en-US" dirty="0"/>
              <a:t>Digital member tools</a:t>
            </a:r>
          </a:p>
        </p:txBody>
      </p:sp>
    </p:spTree>
    <p:extLst>
      <p:ext uri="{BB962C8B-B14F-4D97-AF65-F5344CB8AC3E}">
        <p14:creationId xmlns:p14="http://schemas.microsoft.com/office/powerpoint/2010/main" val="3199083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7725E-6AA9-1443-9720-CFD5E8CF4CC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46C13A-8DCB-35EC-9D0A-398F8D1AF822}"/>
              </a:ext>
            </a:extLst>
          </p:cNvPr>
          <p:cNvSpPr>
            <a:spLocks noGrp="1"/>
          </p:cNvSpPr>
          <p:nvPr>
            <p:ph idx="1"/>
          </p:nvPr>
        </p:nvSpPr>
        <p:spPr>
          <a:xfrm>
            <a:off x="252913" y="1322928"/>
            <a:ext cx="6437820" cy="2906171"/>
          </a:xfrm>
        </p:spPr>
        <p:txBody>
          <a:bodyPr/>
          <a:lstStyle/>
          <a:p>
            <a:pPr marL="0" indent="0">
              <a:buNone/>
            </a:pPr>
            <a:r>
              <a:rPr lang="en-US" sz="2000" b="1" dirty="0"/>
              <a:t>Features:</a:t>
            </a:r>
            <a:endParaRPr lang="en-US" sz="2000" b="1" dirty="0">
              <a:solidFill>
                <a:schemeClr val="tx1"/>
              </a:solidFill>
            </a:endParaRPr>
          </a:p>
          <a:p>
            <a:r>
              <a:rPr lang="en-US" sz="2000" dirty="0"/>
              <a:t>View claims history</a:t>
            </a:r>
          </a:p>
          <a:p>
            <a:r>
              <a:rPr lang="en-US" sz="2000" dirty="0"/>
              <a:t>View coverage/benefits</a:t>
            </a:r>
          </a:p>
          <a:p>
            <a:r>
              <a:rPr lang="en-US" sz="2000" dirty="0"/>
              <a:t>View ID cards</a:t>
            </a:r>
          </a:p>
          <a:p>
            <a:r>
              <a:rPr lang="en-US" sz="2000" dirty="0"/>
              <a:t>Find a Dentist tool</a:t>
            </a:r>
          </a:p>
          <a:p>
            <a:r>
              <a:rPr lang="en-US" dirty="0"/>
              <a:t>Digital Explanation of Benefits </a:t>
            </a:r>
            <a:br>
              <a:rPr lang="en-US" dirty="0"/>
            </a:br>
            <a:r>
              <a:rPr lang="en-US" sz="1600" dirty="0"/>
              <a:t>– received by email within days of visit</a:t>
            </a:r>
            <a:endParaRPr lang="en-US" dirty="0"/>
          </a:p>
        </p:txBody>
      </p:sp>
      <p:sp>
        <p:nvSpPr>
          <p:cNvPr id="2" name="Title 1">
            <a:extLst>
              <a:ext uri="{FF2B5EF4-FFF2-40B4-BE49-F238E27FC236}">
                <a16:creationId xmlns:a16="http://schemas.microsoft.com/office/drawing/2014/main" id="{739D4341-0463-3E10-3B84-5317023D4F01}"/>
              </a:ext>
            </a:extLst>
          </p:cNvPr>
          <p:cNvSpPr>
            <a:spLocks noGrp="1"/>
          </p:cNvSpPr>
          <p:nvPr>
            <p:ph type="title"/>
          </p:nvPr>
        </p:nvSpPr>
        <p:spPr/>
        <p:txBody>
          <a:bodyPr/>
          <a:lstStyle/>
          <a:p>
            <a:r>
              <a:rPr lang="en-US" dirty="0"/>
              <a:t>Member Portal</a:t>
            </a:r>
            <a:br>
              <a:rPr lang="en-US" dirty="0"/>
            </a:br>
            <a:r>
              <a:rPr lang="en-US" sz="2000" u="sng" dirty="0" err="1">
                <a:solidFill>
                  <a:srgbClr val="2DB035"/>
                </a:solidFill>
              </a:rPr>
              <a:t>DeltaDentalMN.org</a:t>
            </a:r>
            <a:r>
              <a:rPr lang="en-US" sz="2000" u="sng" dirty="0">
                <a:solidFill>
                  <a:srgbClr val="2DB035"/>
                </a:solidFill>
              </a:rPr>
              <a:t>/members</a:t>
            </a:r>
            <a:r>
              <a:rPr lang="en-US" sz="2000" dirty="0">
                <a:solidFill>
                  <a:srgbClr val="2DB035"/>
                </a:solidFill>
              </a:rPr>
              <a:t> </a:t>
            </a:r>
          </a:p>
        </p:txBody>
      </p:sp>
      <p:sp>
        <p:nvSpPr>
          <p:cNvPr id="4" name="Slide Number Placeholder 3">
            <a:extLst>
              <a:ext uri="{FF2B5EF4-FFF2-40B4-BE49-F238E27FC236}">
                <a16:creationId xmlns:a16="http://schemas.microsoft.com/office/drawing/2014/main" id="{317F124D-AB24-F04B-E023-68E000EB7B73}"/>
              </a:ext>
            </a:extLst>
          </p:cNvPr>
          <p:cNvSpPr>
            <a:spLocks noGrp="1"/>
          </p:cNvSpPr>
          <p:nvPr>
            <p:ph type="sldNum" sz="quarter" idx="4"/>
          </p:nvPr>
        </p:nvSpPr>
        <p:spPr/>
        <p:txBody>
          <a:bodyPr/>
          <a:lstStyle/>
          <a:p>
            <a:fld id="{B87BD71D-69BE-4AC5-8E30-1F73335219F4}" type="slidenum">
              <a:rPr lang="en-US" smtClean="0"/>
              <a:pPr/>
              <a:t>7</a:t>
            </a:fld>
            <a:endParaRPr lang="en-US" dirty="0"/>
          </a:p>
        </p:txBody>
      </p:sp>
      <p:pic>
        <p:nvPicPr>
          <p:cNvPr id="12" name="Picture 11">
            <a:extLst>
              <a:ext uri="{FF2B5EF4-FFF2-40B4-BE49-F238E27FC236}">
                <a16:creationId xmlns:a16="http://schemas.microsoft.com/office/drawing/2014/main" id="{6D493E3A-95D0-21DC-355E-821E8AE67B9E}"/>
              </a:ext>
            </a:extLst>
          </p:cNvPr>
          <p:cNvPicPr>
            <a:picLocks noChangeAspect="1"/>
          </p:cNvPicPr>
          <p:nvPr/>
        </p:nvPicPr>
        <p:blipFill>
          <a:blip r:embed="rId3">
            <a:extLst>
              <a:ext uri="{28A0092B-C50C-407E-A947-70E740481C1C}">
                <a14:useLocalDpi xmlns:a14="http://schemas.microsoft.com/office/drawing/2010/main" val="0"/>
              </a:ext>
            </a:extLst>
          </a:blip>
          <a:srcRect r="4918"/>
          <a:stretch>
            <a:fillRect/>
          </a:stretch>
        </p:blipFill>
        <p:spPr>
          <a:xfrm>
            <a:off x="3684494" y="1036916"/>
            <a:ext cx="5459506" cy="3984736"/>
          </a:xfrm>
          <a:prstGeom prst="rect">
            <a:avLst/>
          </a:prstGeom>
        </p:spPr>
      </p:pic>
    </p:spTree>
    <p:extLst>
      <p:ext uri="{BB962C8B-B14F-4D97-AF65-F5344CB8AC3E}">
        <p14:creationId xmlns:p14="http://schemas.microsoft.com/office/powerpoint/2010/main" val="2172047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4C0C9-818E-E3F5-7A8A-B3213C87A6F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1B528C8-2388-2FCF-DB75-B0CE6D699D03}"/>
              </a:ext>
            </a:extLst>
          </p:cNvPr>
          <p:cNvPicPr>
            <a:picLocks noChangeAspect="1"/>
          </p:cNvPicPr>
          <p:nvPr/>
        </p:nvPicPr>
        <p:blipFill>
          <a:blip r:embed="rId3">
            <a:extLst>
              <a:ext uri="{28A0092B-C50C-407E-A947-70E740481C1C}">
                <a14:useLocalDpi xmlns:a14="http://schemas.microsoft.com/office/drawing/2010/main" val="0"/>
              </a:ext>
            </a:extLst>
          </a:blip>
          <a:srcRect l="2373" r="4250"/>
          <a:stretch>
            <a:fillRect/>
          </a:stretch>
        </p:blipFill>
        <p:spPr>
          <a:xfrm>
            <a:off x="3792072" y="1044133"/>
            <a:ext cx="5351928" cy="3977519"/>
          </a:xfrm>
          <a:prstGeom prst="rect">
            <a:avLst/>
          </a:prstGeom>
        </p:spPr>
      </p:pic>
      <p:sp>
        <p:nvSpPr>
          <p:cNvPr id="2" name="Title 1">
            <a:extLst>
              <a:ext uri="{FF2B5EF4-FFF2-40B4-BE49-F238E27FC236}">
                <a16:creationId xmlns:a16="http://schemas.microsoft.com/office/drawing/2014/main" id="{61CE5880-9B74-26ED-5E13-9A2FEE57BE37}"/>
              </a:ext>
            </a:extLst>
          </p:cNvPr>
          <p:cNvSpPr>
            <a:spLocks noGrp="1"/>
          </p:cNvSpPr>
          <p:nvPr>
            <p:ph type="title"/>
          </p:nvPr>
        </p:nvSpPr>
        <p:spPr/>
        <p:txBody>
          <a:bodyPr/>
          <a:lstStyle/>
          <a:p>
            <a:r>
              <a:rPr lang="en-US" dirty="0"/>
              <a:t>Find a Dentist tool</a:t>
            </a:r>
            <a:br>
              <a:rPr lang="en-US" dirty="0"/>
            </a:br>
            <a:r>
              <a:rPr lang="en-US" sz="2000" u="sng" dirty="0" err="1">
                <a:solidFill>
                  <a:srgbClr val="2DB035"/>
                </a:solidFill>
              </a:rPr>
              <a:t>DeltaDentalMN.org</a:t>
            </a:r>
            <a:r>
              <a:rPr lang="en-US" sz="2000" u="sng" dirty="0">
                <a:solidFill>
                  <a:srgbClr val="2DB035"/>
                </a:solidFill>
              </a:rPr>
              <a:t>/find-a-dentist</a:t>
            </a:r>
            <a:endParaRPr lang="en-US" sz="2000" dirty="0">
              <a:solidFill>
                <a:srgbClr val="2DB035"/>
              </a:solidFill>
            </a:endParaRPr>
          </a:p>
        </p:txBody>
      </p:sp>
      <p:sp>
        <p:nvSpPr>
          <p:cNvPr id="3" name="Content Placeholder 2">
            <a:extLst>
              <a:ext uri="{FF2B5EF4-FFF2-40B4-BE49-F238E27FC236}">
                <a16:creationId xmlns:a16="http://schemas.microsoft.com/office/drawing/2014/main" id="{FB654E46-5B01-79D1-0BC3-1B40C2AA625E}"/>
              </a:ext>
            </a:extLst>
          </p:cNvPr>
          <p:cNvSpPr>
            <a:spLocks noGrp="1"/>
          </p:cNvSpPr>
          <p:nvPr>
            <p:ph idx="1"/>
          </p:nvPr>
        </p:nvSpPr>
        <p:spPr>
          <a:xfrm>
            <a:off x="252912" y="1554075"/>
            <a:ext cx="3932589" cy="3394472"/>
          </a:xfrm>
        </p:spPr>
        <p:txBody>
          <a:bodyPr/>
          <a:lstStyle/>
          <a:p>
            <a:pPr marL="0" indent="0">
              <a:buNone/>
            </a:pPr>
            <a:r>
              <a:rPr lang="en-US" sz="2000" dirty="0"/>
              <a:t>Users have the option to search </a:t>
            </a:r>
            <a:br>
              <a:rPr lang="en-US" sz="2000" dirty="0"/>
            </a:br>
            <a:r>
              <a:rPr lang="en-US" sz="2000" dirty="0"/>
              <a:t>for a new dentist or see if current dentist is in network</a:t>
            </a:r>
            <a:r>
              <a:rPr lang="en-US" sz="1800" dirty="0"/>
              <a:t>.</a:t>
            </a:r>
            <a:br>
              <a:rPr lang="en-US" sz="1800" dirty="0"/>
            </a:br>
            <a:endParaRPr lang="en-US" sz="1800" b="1" dirty="0"/>
          </a:p>
          <a:p>
            <a:pPr marL="0" indent="0">
              <a:buNone/>
            </a:pPr>
            <a:r>
              <a:rPr lang="en-US" sz="1800" b="1" dirty="0"/>
              <a:t>Search by: </a:t>
            </a:r>
            <a:r>
              <a:rPr lang="en-US" sz="1800" dirty="0"/>
              <a:t>location, name and network. </a:t>
            </a:r>
          </a:p>
          <a:p>
            <a:pPr marL="0" indent="0">
              <a:buNone/>
            </a:pPr>
            <a:r>
              <a:rPr lang="en-US" sz="1800" dirty="0"/>
              <a:t>In-depth results show providers and clinics, proximity of public transit, accessibility and more.</a:t>
            </a:r>
          </a:p>
          <a:p>
            <a:endParaRPr lang="en-US" sz="1800" dirty="0"/>
          </a:p>
        </p:txBody>
      </p:sp>
      <p:sp>
        <p:nvSpPr>
          <p:cNvPr id="4" name="Slide Number Placeholder 3">
            <a:extLst>
              <a:ext uri="{FF2B5EF4-FFF2-40B4-BE49-F238E27FC236}">
                <a16:creationId xmlns:a16="http://schemas.microsoft.com/office/drawing/2014/main" id="{AE19D26D-00F6-C0A6-2232-1AAA0514597D}"/>
              </a:ext>
            </a:extLst>
          </p:cNvPr>
          <p:cNvSpPr>
            <a:spLocks noGrp="1"/>
          </p:cNvSpPr>
          <p:nvPr>
            <p:ph type="sldNum" sz="quarter" idx="4"/>
          </p:nvPr>
        </p:nvSpPr>
        <p:spPr/>
        <p:txBody>
          <a:bodyPr/>
          <a:lstStyle/>
          <a:p>
            <a:fld id="{B87BD71D-69BE-4AC5-8E30-1F73335219F4}" type="slidenum">
              <a:rPr lang="en-US" smtClean="0"/>
              <a:pPr/>
              <a:t>8</a:t>
            </a:fld>
            <a:endParaRPr lang="en-US" dirty="0"/>
          </a:p>
        </p:txBody>
      </p:sp>
    </p:spTree>
    <p:extLst>
      <p:ext uri="{BB962C8B-B14F-4D97-AF65-F5344CB8AC3E}">
        <p14:creationId xmlns:p14="http://schemas.microsoft.com/office/powerpoint/2010/main" val="1795434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71CE0-5B42-834A-6FF8-E36BAA4869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9CD059-8B0A-BC75-9BDE-7DC9800AC5C3}"/>
              </a:ext>
            </a:extLst>
          </p:cNvPr>
          <p:cNvSpPr>
            <a:spLocks noGrp="1"/>
          </p:cNvSpPr>
          <p:nvPr>
            <p:ph type="title"/>
          </p:nvPr>
        </p:nvSpPr>
        <p:spPr/>
        <p:txBody>
          <a:bodyPr/>
          <a:lstStyle/>
          <a:p>
            <a:r>
              <a:rPr lang="en-US" dirty="0"/>
              <a:t>The Power of </a:t>
            </a:r>
            <a:r>
              <a:rPr lang="en-US" dirty="0" err="1"/>
              <a:t>Smile</a:t>
            </a:r>
            <a:r>
              <a:rPr lang="en-US" baseline="30000" dirty="0" err="1"/>
              <a:t>TM</a:t>
            </a:r>
            <a:r>
              <a:rPr lang="en-US" dirty="0"/>
              <a:t> Blog</a:t>
            </a:r>
            <a:br>
              <a:rPr lang="en-US" dirty="0"/>
            </a:br>
            <a:r>
              <a:rPr lang="en-US" sz="2000" u="sng" dirty="0" err="1">
                <a:solidFill>
                  <a:srgbClr val="2DB035"/>
                </a:solidFill>
              </a:rPr>
              <a:t>blog.DeltaDentalMN.org</a:t>
            </a:r>
            <a:endParaRPr lang="en-US" dirty="0">
              <a:solidFill>
                <a:srgbClr val="2DB035"/>
              </a:solidFill>
            </a:endParaRPr>
          </a:p>
        </p:txBody>
      </p:sp>
      <p:sp>
        <p:nvSpPr>
          <p:cNvPr id="3" name="Content Placeholder 2">
            <a:extLst>
              <a:ext uri="{FF2B5EF4-FFF2-40B4-BE49-F238E27FC236}">
                <a16:creationId xmlns:a16="http://schemas.microsoft.com/office/drawing/2014/main" id="{3FAECDD7-2333-228C-932C-9A4CA29B07B1}"/>
              </a:ext>
            </a:extLst>
          </p:cNvPr>
          <p:cNvSpPr>
            <a:spLocks noGrp="1"/>
          </p:cNvSpPr>
          <p:nvPr>
            <p:ph idx="1"/>
          </p:nvPr>
        </p:nvSpPr>
        <p:spPr>
          <a:xfrm>
            <a:off x="252912" y="1547267"/>
            <a:ext cx="3932589" cy="1807774"/>
          </a:xfrm>
        </p:spPr>
        <p:txBody>
          <a:bodyPr/>
          <a:lstStyle/>
          <a:p>
            <a:pPr marL="0" indent="0">
              <a:buNone/>
            </a:pPr>
            <a:r>
              <a:rPr lang="en-US" b="0" i="0" dirty="0">
                <a:solidFill>
                  <a:srgbClr val="000000"/>
                </a:solidFill>
                <a:effectLst/>
                <a:latin typeface="HCo Gotham"/>
              </a:rPr>
              <a:t>Learn about current topics and trends in dentistry and the importance of oral health as it relates to overall health from our team of experts.</a:t>
            </a:r>
            <a:endParaRPr lang="en-US" sz="1800" dirty="0"/>
          </a:p>
        </p:txBody>
      </p:sp>
      <p:sp>
        <p:nvSpPr>
          <p:cNvPr id="4" name="Slide Number Placeholder 3">
            <a:extLst>
              <a:ext uri="{FF2B5EF4-FFF2-40B4-BE49-F238E27FC236}">
                <a16:creationId xmlns:a16="http://schemas.microsoft.com/office/drawing/2014/main" id="{2FE41B82-DBCD-FFB7-A66C-5BD02B5D2D87}"/>
              </a:ext>
            </a:extLst>
          </p:cNvPr>
          <p:cNvSpPr>
            <a:spLocks noGrp="1"/>
          </p:cNvSpPr>
          <p:nvPr>
            <p:ph type="sldNum" sz="quarter" idx="4"/>
          </p:nvPr>
        </p:nvSpPr>
        <p:spPr/>
        <p:txBody>
          <a:bodyPr/>
          <a:lstStyle/>
          <a:p>
            <a:fld id="{B87BD71D-69BE-4AC5-8E30-1F73335219F4}" type="slidenum">
              <a:rPr lang="en-US" smtClean="0"/>
              <a:pPr/>
              <a:t>9</a:t>
            </a:fld>
            <a:endParaRPr lang="en-US" dirty="0"/>
          </a:p>
        </p:txBody>
      </p:sp>
      <p:pic>
        <p:nvPicPr>
          <p:cNvPr id="6" name="Picture 5">
            <a:extLst>
              <a:ext uri="{FF2B5EF4-FFF2-40B4-BE49-F238E27FC236}">
                <a16:creationId xmlns:a16="http://schemas.microsoft.com/office/drawing/2014/main" id="{7B40F973-45D8-C6EE-793E-002BBDE69C43}"/>
              </a:ext>
            </a:extLst>
          </p:cNvPr>
          <p:cNvPicPr>
            <a:picLocks noChangeAspect="1"/>
          </p:cNvPicPr>
          <p:nvPr/>
        </p:nvPicPr>
        <p:blipFill>
          <a:blip r:embed="rId3" cstate="print">
            <a:extLst>
              <a:ext uri="{28A0092B-C50C-407E-A947-70E740481C1C}">
                <a14:useLocalDpi xmlns:a14="http://schemas.microsoft.com/office/drawing/2010/main" val="0"/>
              </a:ext>
            </a:extLst>
          </a:blip>
          <a:srcRect l="3311" r="3311"/>
          <a:stretch/>
        </p:blipFill>
        <p:spPr>
          <a:xfrm>
            <a:off x="3792072" y="1044133"/>
            <a:ext cx="5351928" cy="3977519"/>
          </a:xfrm>
          <a:prstGeom prst="rect">
            <a:avLst/>
          </a:prstGeom>
        </p:spPr>
      </p:pic>
    </p:spTree>
    <p:extLst>
      <p:ext uri="{BB962C8B-B14F-4D97-AF65-F5344CB8AC3E}">
        <p14:creationId xmlns:p14="http://schemas.microsoft.com/office/powerpoint/2010/main" val="379897899"/>
      </p:ext>
    </p:extLst>
  </p:cSld>
  <p:clrMapOvr>
    <a:masterClrMapping/>
  </p:clrMapOvr>
</p:sld>
</file>

<file path=ppt/theme/theme1.xml><?xml version="1.0" encoding="utf-8"?>
<a:theme xmlns:a="http://schemas.openxmlformats.org/drawingml/2006/main" name="1_DD_PPT_Calibri_Template_DRAFT_Nov15">
  <a:themeElements>
    <a:clrScheme name="Delta Dental Color Palette">
      <a:dk1>
        <a:srgbClr val="000000"/>
      </a:dk1>
      <a:lt1>
        <a:sysClr val="window" lastClr="FFFFFF"/>
      </a:lt1>
      <a:dk2>
        <a:srgbClr val="43B02A"/>
      </a:dk2>
      <a:lt2>
        <a:srgbClr val="BFBFBF"/>
      </a:lt2>
      <a:accent1>
        <a:srgbClr val="563D82"/>
      </a:accent1>
      <a:accent2>
        <a:srgbClr val="00AEC7"/>
      </a:accent2>
      <a:accent3>
        <a:srgbClr val="DC582A"/>
      </a:accent3>
      <a:accent4>
        <a:srgbClr val="8ED07F"/>
      </a:accent4>
      <a:accent5>
        <a:srgbClr val="9A8BB4"/>
      </a:accent5>
      <a:accent6>
        <a:srgbClr val="EA9B7F"/>
      </a:accent6>
      <a:hlink>
        <a:srgbClr val="563D82"/>
      </a:hlink>
      <a:folHlink>
        <a:srgbClr val="9A8B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DD_PPT_Calibri_Template_DRAFT_Nov15</Template>
  <TotalTime>33363</TotalTime>
  <Words>646</Words>
  <Application>Microsoft Office PowerPoint</Application>
  <PresentationFormat>On-screen Show (16:9)</PresentationFormat>
  <Paragraphs>119</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HCo Gotham</vt:lpstr>
      <vt:lpstr>1_DD_PPT_Calibri_Template_DRAFT_Nov15</vt:lpstr>
      <vt:lpstr>2026 Open Enrollment </vt:lpstr>
      <vt:lpstr>PowerPoint Presentation</vt:lpstr>
      <vt:lpstr>A snapshot of your coverage</vt:lpstr>
      <vt:lpstr>Reasons to visit the dentist</vt:lpstr>
      <vt:lpstr>In-network and Out-of-Network coverage</vt:lpstr>
      <vt:lpstr>Digital member tools</vt:lpstr>
      <vt:lpstr>Member Portal DeltaDentalMN.org/members </vt:lpstr>
      <vt:lpstr>Find a Dentist tool DeltaDentalMN.org/find-a-dentist</vt:lpstr>
      <vt:lpstr>The Power of SmileTM Blog blog.DeltaDentalMN.org</vt:lpstr>
      <vt:lpstr>Smile Offers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 Andre</dc:creator>
  <cp:lastModifiedBy>Carrie Kise</cp:lastModifiedBy>
  <cp:revision>660</cp:revision>
  <cp:lastPrinted>2025-10-07T19:56:26Z</cp:lastPrinted>
  <dcterms:created xsi:type="dcterms:W3CDTF">2015-11-13T21:18:16Z</dcterms:created>
  <dcterms:modified xsi:type="dcterms:W3CDTF">2025-10-31T20:03:32Z</dcterms:modified>
</cp:coreProperties>
</file>