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1"/>
  </p:notesMasterIdLst>
  <p:sldIdLst>
    <p:sldId id="256" r:id="rId2"/>
    <p:sldId id="257" r:id="rId3"/>
    <p:sldId id="259" r:id="rId4"/>
    <p:sldId id="260" r:id="rId5"/>
    <p:sldId id="426" r:id="rId6"/>
    <p:sldId id="428" r:id="rId7"/>
    <p:sldId id="462" r:id="rId8"/>
    <p:sldId id="464" r:id="rId9"/>
    <p:sldId id="466" r:id="rId10"/>
    <p:sldId id="429" r:id="rId11"/>
    <p:sldId id="467" r:id="rId12"/>
    <p:sldId id="433" r:id="rId13"/>
    <p:sldId id="471" r:id="rId14"/>
    <p:sldId id="434" r:id="rId15"/>
    <p:sldId id="435" r:id="rId16"/>
    <p:sldId id="468" r:id="rId17"/>
    <p:sldId id="436" r:id="rId18"/>
    <p:sldId id="472" r:id="rId19"/>
    <p:sldId id="473" r:id="rId20"/>
    <p:sldId id="474" r:id="rId21"/>
    <p:sldId id="475" r:id="rId22"/>
    <p:sldId id="469" r:id="rId23"/>
    <p:sldId id="438" r:id="rId24"/>
    <p:sldId id="476" r:id="rId25"/>
    <p:sldId id="439" r:id="rId26"/>
    <p:sldId id="437" r:id="rId27"/>
    <p:sldId id="443" r:id="rId28"/>
    <p:sldId id="441" r:id="rId29"/>
    <p:sldId id="461" r:id="rId30"/>
  </p:sldIdLst>
  <p:sldSz cx="9144000" cy="5143500" type="screen16x9"/>
  <p:notesSz cx="6858000" cy="9144000"/>
  <p:embeddedFontLst>
    <p:embeddedFont>
      <p:font typeface="Inter" panose="020B0604020202020204" charset="0"/>
      <p:regular r:id="rId32"/>
      <p:bold r:id="rId33"/>
    </p:embeddedFont>
    <p:embeddedFont>
      <p:font typeface="Oswald" panose="00000500000000000000" pitchFamily="2" charset="0"/>
      <p:regular r:id="rId34"/>
      <p:bold r:id="rId35"/>
    </p:embeddedFont>
    <p:embeddedFont>
      <p:font typeface="Source Code Pro" panose="020B0509030403020204" pitchFamily="49"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A3BB5C-10AC-47DA-9C03-A39E8F606635}">
  <a:tblStyle styleId="{E4A3BB5C-10AC-47DA-9C03-A39E8F6066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34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d89e4092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d89e4092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a436a33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a436a33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d89e4092d1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d89e4092d1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856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f6a436a331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f6a436a33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f6a436a331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f6a436a33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d89e4092d1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d89e4092d1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24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f6a436a33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f6a436a33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f6a436a33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f6a436a33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311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f6a436a33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f6a436a33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41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f6a436a33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f6a436a33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9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f6a436a33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f6a436a33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94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c01e7ef0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c01e7ef0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d89e4092d1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d89e4092d1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173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f6a436a33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f6a436a33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f6a436a33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f6a436a33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918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f6a436a33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f6a436a33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f6a436a331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f6a436a331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d89e4092d1_0_1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d89e4092d1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f6a436a331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f6a436a331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d89e4092d1_0_1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d89e4092d1_0_1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6a436a17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6a436a17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d89e4092d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d89e4092d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d89e4092d1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d89e4092d1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d89e4092d1_0_1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d89e4092d1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d89e4092d1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d89e4092d1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96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d89e4092d1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d89e4092d1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d89e4092d1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d89e4092d1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775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body with header underline">
  <p:cSld name="CUSTOM_1_1">
    <p:bg>
      <p:bgPr>
        <a:solidFill>
          <a:srgbClr val="FFFFFF"/>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8347025" y="4781850"/>
            <a:ext cx="651650" cy="236050"/>
          </a:xfrm>
          <a:prstGeom prst="rect">
            <a:avLst/>
          </a:prstGeom>
          <a:noFill/>
          <a:ln>
            <a:noFill/>
          </a:ln>
        </p:spPr>
      </p:pic>
      <p:cxnSp>
        <p:nvCxnSpPr>
          <p:cNvPr id="11" name="Google Shape;11;p2"/>
          <p:cNvCxnSpPr/>
          <p:nvPr/>
        </p:nvCxnSpPr>
        <p:spPr>
          <a:xfrm>
            <a:off x="1198975" y="778875"/>
            <a:ext cx="7600800" cy="0"/>
          </a:xfrm>
          <a:prstGeom prst="straightConnector1">
            <a:avLst/>
          </a:prstGeom>
          <a:noFill/>
          <a:ln w="9525" cap="flat" cmpd="sng">
            <a:solidFill>
              <a:srgbClr val="595959"/>
            </a:solidFill>
            <a:prstDash val="dot"/>
            <a:round/>
            <a:headEnd type="none" w="med" len="med"/>
            <a:tailEnd type="none" w="med" len="med"/>
          </a:ln>
        </p:spPr>
      </p:cxnSp>
      <p:sp>
        <p:nvSpPr>
          <p:cNvPr id="12" name="Google Shape;12;p2"/>
          <p:cNvSpPr txBox="1">
            <a:spLocks noGrp="1"/>
          </p:cNvSpPr>
          <p:nvPr>
            <p:ph type="title"/>
          </p:nvPr>
        </p:nvSpPr>
        <p:spPr>
          <a:xfrm>
            <a:off x="1091650" y="137675"/>
            <a:ext cx="6933600" cy="5901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3" name="Google Shape;13;p2"/>
          <p:cNvPicPr preferRelativeResize="0"/>
          <p:nvPr/>
        </p:nvPicPr>
        <p:blipFill>
          <a:blip r:embed="rId3">
            <a:alphaModFix/>
          </a:blip>
          <a:stretch>
            <a:fillRect/>
          </a:stretch>
        </p:blipFill>
        <p:spPr>
          <a:xfrm>
            <a:off x="239025" y="188774"/>
            <a:ext cx="588790" cy="590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hite no wordmark 1">
  <p:cSld name="CUSTOM_17">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hite 1">
  <p:cSld name="CUSTOM_15">
    <p:spTree>
      <p:nvGrpSpPr>
        <p:cNvPr id="1" name="Shape 42"/>
        <p:cNvGrpSpPr/>
        <p:nvPr/>
      </p:nvGrpSpPr>
      <p:grpSpPr>
        <a:xfrm>
          <a:off x="0" y="0"/>
          <a:ext cx="0" cy="0"/>
          <a:chOff x="0" y="0"/>
          <a:chExt cx="0" cy="0"/>
        </a:xfrm>
      </p:grpSpPr>
      <p:sp>
        <p:nvSpPr>
          <p:cNvPr id="43" name="Google Shape;43;p18"/>
          <p:cNvSpPr txBox="1">
            <a:spLocks noGrp="1"/>
          </p:cNvSpPr>
          <p:nvPr>
            <p:ph type="title"/>
          </p:nvPr>
        </p:nvSpPr>
        <p:spPr>
          <a:xfrm>
            <a:off x="1106250" y="247275"/>
            <a:ext cx="6931500" cy="733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hite no wordmark 1 1">
  <p:cSld name="CUSTOM_18_1">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311700" y="372500"/>
            <a:ext cx="8520600" cy="733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hite">
  <p:cSld name="CUSTOM_16">
    <p:bg>
      <p:bgPr>
        <a:blipFill>
          <a:blip r:embed="rId2">
            <a:alphaModFix/>
          </a:blip>
          <a:stretch>
            <a:fillRect/>
          </a:stretch>
        </a:blipFill>
        <a:effectLst/>
      </p:bgPr>
    </p:bg>
    <p:spTree>
      <p:nvGrpSpPr>
        <p:cNvPr id="1" name="Shape 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_24">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205750" y="1457700"/>
            <a:ext cx="2915100" cy="222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3200"/>
              <a:buNone/>
              <a:defRPr sz="3200">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ams title page">
  <p:cSld name="CUSTOM_12">
    <p:bg>
      <p:bgPr>
        <a:blipFill>
          <a:blip r:embed="rId2">
            <a:alphaModFix/>
          </a:blip>
          <a:stretch>
            <a:fillRect/>
          </a:stretch>
        </a:blipFill>
        <a:effectLst/>
      </p:bgPr>
    </p:bg>
    <p:spTree>
      <p:nvGrpSpPr>
        <p:cNvPr id="1" name="Shape 2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illed.space title page">
  <p:cSld name="CUSTOM_13">
    <p:bg>
      <p:bgPr>
        <a:blipFill>
          <a:blip r:embed="rId2">
            <a:alphaModFix/>
          </a:blip>
          <a:stretch>
            <a:fillRect/>
          </a:stretch>
        </a:blipFill>
        <a:effectLst/>
      </p:bgPr>
    </p:bg>
    <p:spTree>
      <p:nvGrpSpPr>
        <p:cNvPr id="1" name="Shape 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ynth title page">
  <p:cSld name="CUSTOM_14">
    <p:bg>
      <p:bgPr>
        <a:blipFill>
          <a:blip r:embed="rId2">
            <a:alphaModFix/>
          </a:blip>
          <a:stretch>
            <a:fillRect/>
          </a:stretch>
        </a:blipFill>
        <a:effectLst/>
      </p:bgPr>
    </p:bg>
    <p:spTree>
      <p:nvGrpSpPr>
        <p:cNvPr id="1" name="Shape 2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wivl purple full">
  <p:cSld name="CUSTOM_1_2">
    <p:bg>
      <p:bgPr>
        <a:blipFill>
          <a:blip r:embed="rId2">
            <a:alphaModFix/>
          </a:blip>
          <a:stretch>
            <a:fillRect/>
          </a:stretch>
        </a:blipFill>
        <a:effectLst/>
      </p:bgPr>
    </p:bg>
    <p:spTree>
      <p:nvGrpSpPr>
        <p:cNvPr id="1" name="Shape 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body with header underline 1">
  <p:cSld name="CUSTOM_1_1_2">
    <p:bg>
      <p:bgPr>
        <a:solidFill>
          <a:srgbClr val="FFFFFF"/>
        </a:solidFill>
        <a:effectLst/>
      </p:bgPr>
    </p:bg>
    <p:spTree>
      <p:nvGrpSpPr>
        <p:cNvPr id="1" name="Shape 27"/>
        <p:cNvGrpSpPr/>
        <p:nvPr/>
      </p:nvGrpSpPr>
      <p:grpSpPr>
        <a:xfrm>
          <a:off x="0" y="0"/>
          <a:ext cx="0" cy="0"/>
          <a:chOff x="0" y="0"/>
          <a:chExt cx="0" cy="0"/>
        </a:xfrm>
      </p:grpSpPr>
      <p:pic>
        <p:nvPicPr>
          <p:cNvPr id="28" name="Google Shape;28;p11"/>
          <p:cNvPicPr preferRelativeResize="0"/>
          <p:nvPr/>
        </p:nvPicPr>
        <p:blipFill>
          <a:blip r:embed="rId2">
            <a:alphaModFix/>
          </a:blip>
          <a:stretch>
            <a:fillRect/>
          </a:stretch>
        </p:blipFill>
        <p:spPr>
          <a:xfrm>
            <a:off x="8347025" y="4781850"/>
            <a:ext cx="651650" cy="236050"/>
          </a:xfrm>
          <a:prstGeom prst="rect">
            <a:avLst/>
          </a:prstGeom>
          <a:noFill/>
          <a:ln>
            <a:noFill/>
          </a:ln>
        </p:spPr>
      </p:pic>
      <p:cxnSp>
        <p:nvCxnSpPr>
          <p:cNvPr id="29" name="Google Shape;29;p11"/>
          <p:cNvCxnSpPr/>
          <p:nvPr/>
        </p:nvCxnSpPr>
        <p:spPr>
          <a:xfrm>
            <a:off x="1198975" y="778875"/>
            <a:ext cx="7600800" cy="0"/>
          </a:xfrm>
          <a:prstGeom prst="straightConnector1">
            <a:avLst/>
          </a:prstGeom>
          <a:noFill/>
          <a:ln w="9525" cap="flat" cmpd="sng">
            <a:solidFill>
              <a:srgbClr val="595959"/>
            </a:solidFill>
            <a:prstDash val="dot"/>
            <a:round/>
            <a:headEnd type="none" w="med" len="med"/>
            <a:tailEnd type="none" w="med" len="med"/>
          </a:ln>
        </p:spPr>
      </p:cxnSp>
      <p:sp>
        <p:nvSpPr>
          <p:cNvPr id="30" name="Google Shape;30;p11"/>
          <p:cNvSpPr txBox="1">
            <a:spLocks noGrp="1"/>
          </p:cNvSpPr>
          <p:nvPr>
            <p:ph type="title"/>
          </p:nvPr>
        </p:nvSpPr>
        <p:spPr>
          <a:xfrm>
            <a:off x="1091650" y="137675"/>
            <a:ext cx="6933600" cy="5901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1" name="Google Shape;31;p11"/>
          <p:cNvPicPr preferRelativeResize="0"/>
          <p:nvPr/>
        </p:nvPicPr>
        <p:blipFill>
          <a:blip r:embed="rId3">
            <a:alphaModFix/>
          </a:blip>
          <a:stretch>
            <a:fillRect/>
          </a:stretch>
        </p:blipFill>
        <p:spPr>
          <a:xfrm>
            <a:off x="239025" y="188774"/>
            <a:ext cx="588790" cy="5901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ams blue half">
  <p:cSld name="CUSTOM_6_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273100" y="1276650"/>
            <a:ext cx="2592900" cy="25902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SzPts val="3600"/>
              <a:buFont typeface="Inter"/>
              <a:buNone/>
              <a:defRPr sz="3600" b="1">
                <a:latin typeface="Inter"/>
                <a:ea typeface="Inter"/>
                <a:cs typeface="Inter"/>
                <a:sym typeface="Inter"/>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Font typeface="Inter"/>
              <a:buChar char="●"/>
              <a:defRPr sz="1800" b="1">
                <a:latin typeface="Inter"/>
                <a:ea typeface="Inter"/>
                <a:cs typeface="Inter"/>
                <a:sym typeface="Inter"/>
              </a:defRPr>
            </a:lvl1pPr>
            <a:lvl2pPr marL="914400" lvl="1" indent="-317500" rtl="0">
              <a:lnSpc>
                <a:spcPct val="115000"/>
              </a:lnSpc>
              <a:spcBef>
                <a:spcPts val="0"/>
              </a:spcBef>
              <a:spcAft>
                <a:spcPts val="0"/>
              </a:spcAft>
              <a:buSzPts val="1400"/>
              <a:buFont typeface="Inter"/>
              <a:buChar char="○"/>
              <a:defRPr>
                <a:latin typeface="Inter"/>
                <a:ea typeface="Inter"/>
                <a:cs typeface="Inter"/>
                <a:sym typeface="Inter"/>
              </a:defRPr>
            </a:lvl2pPr>
            <a:lvl3pPr marL="1371600" lvl="2" indent="-304800" rtl="0">
              <a:lnSpc>
                <a:spcPct val="115000"/>
              </a:lnSpc>
              <a:spcBef>
                <a:spcPts val="0"/>
              </a:spcBef>
              <a:spcAft>
                <a:spcPts val="0"/>
              </a:spcAft>
              <a:buSzPts val="1200"/>
              <a:buFont typeface="Inter"/>
              <a:buChar char="■"/>
              <a:defRPr sz="1200">
                <a:latin typeface="Inter"/>
                <a:ea typeface="Inter"/>
                <a:cs typeface="Inter"/>
                <a:sym typeface="Inter"/>
              </a:defRPr>
            </a:lvl3pPr>
            <a:lvl4pPr marL="1828800" lvl="3" indent="-317500" rtl="0">
              <a:lnSpc>
                <a:spcPct val="115000"/>
              </a:lnSpc>
              <a:spcBef>
                <a:spcPts val="0"/>
              </a:spcBef>
              <a:spcAft>
                <a:spcPts val="0"/>
              </a:spcAft>
              <a:buSzPts val="1400"/>
              <a:buFont typeface="Inter"/>
              <a:buChar char="●"/>
              <a:defRPr>
                <a:latin typeface="Inter"/>
                <a:ea typeface="Inter"/>
                <a:cs typeface="Inter"/>
                <a:sym typeface="Inter"/>
              </a:defRPr>
            </a:lvl4pPr>
            <a:lvl5pPr marL="2286000" lvl="4" indent="-317500" rtl="0">
              <a:lnSpc>
                <a:spcPct val="115000"/>
              </a:lnSpc>
              <a:spcBef>
                <a:spcPts val="0"/>
              </a:spcBef>
              <a:spcAft>
                <a:spcPts val="0"/>
              </a:spcAft>
              <a:buSzPts val="1400"/>
              <a:buFont typeface="Inter"/>
              <a:buChar char="○"/>
              <a:defRPr>
                <a:latin typeface="Inter"/>
                <a:ea typeface="Inter"/>
                <a:cs typeface="Inter"/>
                <a:sym typeface="Inter"/>
              </a:defRPr>
            </a:lvl5pPr>
            <a:lvl6pPr marL="2743200" lvl="5" indent="-317500" rtl="0">
              <a:lnSpc>
                <a:spcPct val="115000"/>
              </a:lnSpc>
              <a:spcBef>
                <a:spcPts val="0"/>
              </a:spcBef>
              <a:spcAft>
                <a:spcPts val="0"/>
              </a:spcAft>
              <a:buSzPts val="1400"/>
              <a:buFont typeface="Inter"/>
              <a:buChar char="■"/>
              <a:defRPr>
                <a:latin typeface="Inter"/>
                <a:ea typeface="Inter"/>
                <a:cs typeface="Inter"/>
                <a:sym typeface="Inter"/>
              </a:defRPr>
            </a:lvl6pPr>
            <a:lvl7pPr marL="3200400" lvl="6" indent="-317500" rtl="0">
              <a:lnSpc>
                <a:spcPct val="115000"/>
              </a:lnSpc>
              <a:spcBef>
                <a:spcPts val="0"/>
              </a:spcBef>
              <a:spcAft>
                <a:spcPts val="0"/>
              </a:spcAft>
              <a:buSzPts val="1400"/>
              <a:buFont typeface="Inter"/>
              <a:buChar char="●"/>
              <a:defRPr>
                <a:latin typeface="Inter"/>
                <a:ea typeface="Inter"/>
                <a:cs typeface="Inter"/>
                <a:sym typeface="Inter"/>
              </a:defRPr>
            </a:lvl7pPr>
            <a:lvl8pPr marL="3657600" lvl="7" indent="-317500" rtl="0">
              <a:lnSpc>
                <a:spcPct val="115000"/>
              </a:lnSpc>
              <a:spcBef>
                <a:spcPts val="0"/>
              </a:spcBef>
              <a:spcAft>
                <a:spcPts val="0"/>
              </a:spcAft>
              <a:buSzPts val="1400"/>
              <a:buFont typeface="Inter"/>
              <a:buChar char="○"/>
              <a:defRPr>
                <a:latin typeface="Inter"/>
                <a:ea typeface="Inter"/>
                <a:cs typeface="Inter"/>
                <a:sym typeface="Inter"/>
              </a:defRPr>
            </a:lvl8pPr>
            <a:lvl9pPr marL="4114800" lvl="8" indent="-317500" rtl="0">
              <a:lnSpc>
                <a:spcPct val="115000"/>
              </a:lnSpc>
              <a:spcBef>
                <a:spcPts val="0"/>
              </a:spcBef>
              <a:spcAft>
                <a:spcPts val="0"/>
              </a:spcAft>
              <a:buSzPts val="1400"/>
              <a:buFont typeface="Inter"/>
              <a:buChar char="■"/>
              <a:defRPr>
                <a:latin typeface="Inter"/>
                <a:ea typeface="Inter"/>
                <a:cs typeface="Inter"/>
                <a:sym typeface="Inte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 id="2147483661" r:id="rId10"/>
    <p:sldLayoutId id="2147483664" r:id="rId11"/>
    <p:sldLayoutId id="21474836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hyperlink" Target="https://swivl.zendesk.com/hc/en-us/articles/360003331213-Uploading-a-Video-to-Teams-Web"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hyperlink" Target="https://cloud.swivl.com/logi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wivl.zendesk.com/hc/en-us/articles/360003331213-Uploading-a-Video-to-Teams-Web"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cloud.swivl.com/v/95ad3909fbac0fbed93cf4772930ca66"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cloud.swivl.com/v/95ad3909fbac0fbed93cf4772930ca66" TargetMode="External"/><Relationship Id="rId5"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cloud.swivl.com/v/03f601183c1d42d08067f69ad6949cc9"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loud.swivl.com/v/03f601183c1d42d08067f69ad6949cc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loud.swivl.com/v/03f601183c1d42d08067f69ad6949cc9"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9.gif"/><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hyperlink" Target="https://cloud.swivl.com/v/03f601183c1d42d08067f69ad6949cc9"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0.gif"/><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cloud.swivl.com/v/03f601183c1d42d08067f69ad6949cc9"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1.gif"/><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swivl.zendesk.com/hc/en-us/articles/360002562693-Sharing-Videos-on-Teams-Web" TargetMode="External"/><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swivl.zendesk.com/hc/en-us/articles/1260804276650-Sharing-Options-in-Teams-App" TargetMode="External"/><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swivl.zendesk.com/hc/en-us/articles/360002562693-Sharing-Videos-on-Teams-Web" TargetMode="External"/><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cloud.swivl.com/login"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6"/>
          <p:cNvSpPr txBox="1">
            <a:spLocks noGrp="1"/>
          </p:cNvSpPr>
          <p:nvPr>
            <p:ph type="title" idx="4294967295"/>
          </p:nvPr>
        </p:nvSpPr>
        <p:spPr>
          <a:xfrm>
            <a:off x="1151456" y="1178489"/>
            <a:ext cx="2487225" cy="119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dirty="0">
                <a:solidFill>
                  <a:srgbClr val="000000"/>
                </a:solidFill>
                <a:latin typeface="Inter"/>
                <a:ea typeface="Inter"/>
                <a:cs typeface="Inter"/>
                <a:sym typeface="Inter"/>
              </a:rPr>
              <a:t>Reflectivity </a:t>
            </a:r>
            <a:br>
              <a:rPr lang="en" sz="3200" b="1" dirty="0">
                <a:solidFill>
                  <a:srgbClr val="000000"/>
                </a:solidFill>
                <a:latin typeface="Inter"/>
                <a:ea typeface="Inter"/>
                <a:cs typeface="Inter"/>
                <a:sym typeface="Inter"/>
              </a:rPr>
            </a:br>
            <a:r>
              <a:rPr lang="en" sz="3200" b="1" dirty="0">
                <a:solidFill>
                  <a:srgbClr val="000000"/>
                </a:solidFill>
                <a:latin typeface="Inter"/>
                <a:ea typeface="Inter"/>
                <a:cs typeface="Inter"/>
                <a:sym typeface="Inter"/>
              </a:rPr>
              <a:t>by Swivl</a:t>
            </a:r>
            <a:endParaRPr sz="3200" b="1" dirty="0">
              <a:solidFill>
                <a:srgbClr val="000000"/>
              </a:solidFill>
              <a:latin typeface="Inter"/>
              <a:ea typeface="Inter"/>
              <a:cs typeface="Inter"/>
              <a:sym typeface="Inter"/>
            </a:endParaRPr>
          </a:p>
        </p:txBody>
      </p:sp>
      <p:pic>
        <p:nvPicPr>
          <p:cNvPr id="110" name="Google Shape;110;p36"/>
          <p:cNvPicPr preferRelativeResize="0"/>
          <p:nvPr/>
        </p:nvPicPr>
        <p:blipFill>
          <a:blip r:embed="rId3">
            <a:alphaModFix/>
          </a:blip>
          <a:stretch>
            <a:fillRect/>
          </a:stretch>
        </p:blipFill>
        <p:spPr>
          <a:xfrm>
            <a:off x="236950" y="201700"/>
            <a:ext cx="605225" cy="606575"/>
          </a:xfrm>
          <a:prstGeom prst="rect">
            <a:avLst/>
          </a:prstGeom>
          <a:noFill/>
          <a:ln>
            <a:noFill/>
          </a:ln>
        </p:spPr>
      </p:pic>
      <p:pic>
        <p:nvPicPr>
          <p:cNvPr id="111" name="Google Shape;111;p36"/>
          <p:cNvPicPr preferRelativeResize="0"/>
          <p:nvPr/>
        </p:nvPicPr>
        <p:blipFill>
          <a:blip r:embed="rId4">
            <a:alphaModFix/>
          </a:blip>
          <a:stretch>
            <a:fillRect/>
          </a:stretch>
        </p:blipFill>
        <p:spPr>
          <a:xfrm>
            <a:off x="3472504" y="730937"/>
            <a:ext cx="5302374" cy="3681626"/>
          </a:xfrm>
          <a:prstGeom prst="rect">
            <a:avLst/>
          </a:prstGeom>
          <a:noFill/>
          <a:ln>
            <a:noFill/>
          </a:ln>
        </p:spPr>
      </p:pic>
      <p:pic>
        <p:nvPicPr>
          <p:cNvPr id="5" name="Google Shape;1549;p206">
            <a:extLst>
              <a:ext uri="{FF2B5EF4-FFF2-40B4-BE49-F238E27FC236}">
                <a16:creationId xmlns:a16="http://schemas.microsoft.com/office/drawing/2014/main" id="{4B063CCC-AF80-4DEE-BCD5-FA52D55433DF}"/>
              </a:ext>
            </a:extLst>
          </p:cNvPr>
          <p:cNvPicPr preferRelativeResize="0"/>
          <p:nvPr/>
        </p:nvPicPr>
        <p:blipFill rotWithShape="1">
          <a:blip r:embed="rId5">
            <a:alphaModFix/>
          </a:blip>
          <a:srcRect b="43486"/>
          <a:stretch/>
        </p:blipFill>
        <p:spPr>
          <a:xfrm>
            <a:off x="1226019" y="2462670"/>
            <a:ext cx="1434750" cy="1005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209"/>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UPLOAD a Video</a:t>
            </a:r>
            <a:r>
              <a:rPr lang="en" dirty="0"/>
              <a:t> to Reflectivity</a:t>
            </a:r>
            <a:endParaRPr dirty="0"/>
          </a:p>
        </p:txBody>
      </p:sp>
      <p:sp>
        <p:nvSpPr>
          <p:cNvPr id="1572" name="Google Shape;1572;p209"/>
          <p:cNvSpPr txBox="1"/>
          <p:nvPr/>
        </p:nvSpPr>
        <p:spPr>
          <a:xfrm>
            <a:off x="25305" y="1812261"/>
            <a:ext cx="3500677" cy="2585293"/>
          </a:xfrm>
          <a:prstGeom prst="rect">
            <a:avLst/>
          </a:prstGeom>
          <a:noFill/>
          <a:ln>
            <a:noFill/>
          </a:ln>
        </p:spPr>
        <p:txBody>
          <a:bodyPr spcFirstLastPara="1" wrap="square" lIns="91425" tIns="91425" rIns="91425" bIns="91425" anchor="t" anchorCtr="0">
            <a:spAutoFit/>
          </a:bodyPr>
          <a:lstStyle/>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Click on the blue “Add Video” button and click on </a:t>
            </a:r>
            <a:r>
              <a:rPr lang="en" sz="1200" b="1" u="sng" dirty="0">
                <a:latin typeface="Inter"/>
                <a:ea typeface="Inter"/>
                <a:cs typeface="Inter"/>
                <a:sym typeface="Inter"/>
              </a:rPr>
              <a:t>UPLOAD</a:t>
            </a:r>
            <a:r>
              <a:rPr lang="en" sz="1200" dirty="0">
                <a:latin typeface="Inter"/>
                <a:ea typeface="Inter"/>
                <a:cs typeface="Inter"/>
                <a:sym typeface="Inter"/>
              </a:rPr>
              <a:t>.</a:t>
            </a:r>
            <a:br>
              <a:rPr lang="en" sz="1200" dirty="0">
                <a:latin typeface="Inter"/>
                <a:ea typeface="Inter"/>
                <a:cs typeface="Inter"/>
                <a:sym typeface="Inter"/>
              </a:rPr>
            </a:b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In the “Upload Video” box, either drag and drop the video or navigate to the video on your computer.   Once your video is selected, the upload will begin.  </a:t>
            </a:r>
            <a:br>
              <a:rPr lang="en" sz="1200" dirty="0">
                <a:latin typeface="Inter"/>
                <a:ea typeface="Inter"/>
                <a:cs typeface="Inter"/>
                <a:sym typeface="Inter"/>
              </a:rPr>
            </a:b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After uploading of the video is complete you will have the option to select where to store your video in Reflectivity by Swivl, you can name your video, assign a description and tag your video.</a:t>
            </a:r>
            <a:endParaRPr sz="1200" dirty="0">
              <a:latin typeface="Inter"/>
              <a:ea typeface="Inter"/>
              <a:cs typeface="Inter"/>
              <a:sym typeface="Inter"/>
            </a:endParaRPr>
          </a:p>
        </p:txBody>
      </p:sp>
      <p:pic>
        <p:nvPicPr>
          <p:cNvPr id="1575" name="Google Shape;1575;p209"/>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576" name="Google Shape;1576;p209"/>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9" name="Google Shape;1572;p209">
            <a:extLst>
              <a:ext uri="{FF2B5EF4-FFF2-40B4-BE49-F238E27FC236}">
                <a16:creationId xmlns:a16="http://schemas.microsoft.com/office/drawing/2014/main" id="{1FD946B1-38BB-4A9C-9F7A-FAB3A7E95569}"/>
              </a:ext>
            </a:extLst>
          </p:cNvPr>
          <p:cNvSpPr txBox="1"/>
          <p:nvPr/>
        </p:nvSpPr>
        <p:spPr>
          <a:xfrm>
            <a:off x="879763" y="834970"/>
            <a:ext cx="7989111" cy="821733"/>
          </a:xfrm>
          <a:prstGeom prst="rect">
            <a:avLst/>
          </a:prstGeom>
          <a:noFill/>
          <a:ln>
            <a:noFill/>
          </a:ln>
        </p:spPr>
        <p:txBody>
          <a:bodyPr spcFirstLastPara="1" wrap="square" lIns="91425" tIns="91425" rIns="91425" bIns="91425" anchor="t" anchorCtr="0">
            <a:spAutoFit/>
          </a:bodyPr>
          <a:lstStyle/>
          <a:p>
            <a:pPr marL="139700" lvl="0" algn="l" rtl="0">
              <a:lnSpc>
                <a:spcPct val="115000"/>
              </a:lnSpc>
              <a:spcBef>
                <a:spcPts val="0"/>
              </a:spcBef>
              <a:spcAft>
                <a:spcPts val="0"/>
              </a:spcAft>
              <a:buSzPts val="1400"/>
            </a:pPr>
            <a:r>
              <a:rPr lang="en-US" sz="1200" dirty="0">
                <a:latin typeface="Inter"/>
                <a:ea typeface="Inter"/>
                <a:cs typeface="Inter"/>
                <a:sym typeface="Inter"/>
              </a:rPr>
              <a:t>Although you can achieve the best capture and upload experience by using the Capture app in combination with your Reflectivity account, </a:t>
            </a:r>
            <a:r>
              <a:rPr lang="en-US" sz="1200" b="1" i="1" dirty="0">
                <a:latin typeface="Inter"/>
                <a:ea typeface="Inter"/>
                <a:cs typeface="Inter"/>
                <a:sym typeface="Inter"/>
              </a:rPr>
              <a:t>you can also upload a  pre-recorded video (less that 5 GB) from your computer directly to your Reflectivity Library</a:t>
            </a:r>
            <a:r>
              <a:rPr lang="en-US" sz="1200" dirty="0">
                <a:latin typeface="Inter"/>
                <a:ea typeface="Inter"/>
                <a:cs typeface="Inter"/>
                <a:sym typeface="Inter"/>
              </a:rPr>
              <a:t>.</a:t>
            </a:r>
            <a:endParaRPr sz="1200" dirty="0">
              <a:latin typeface="Inter"/>
              <a:ea typeface="Inter"/>
              <a:cs typeface="Inter"/>
              <a:sym typeface="Inter"/>
            </a:endParaRPr>
          </a:p>
        </p:txBody>
      </p:sp>
      <p:pic>
        <p:nvPicPr>
          <p:cNvPr id="4" name="Picture 3">
            <a:extLst>
              <a:ext uri="{FF2B5EF4-FFF2-40B4-BE49-F238E27FC236}">
                <a16:creationId xmlns:a16="http://schemas.microsoft.com/office/drawing/2014/main" id="{710E51E3-B0DB-58F1-7381-69AEEE321C3F}"/>
              </a:ext>
            </a:extLst>
          </p:cNvPr>
          <p:cNvPicPr>
            <a:picLocks noChangeAspect="1"/>
          </p:cNvPicPr>
          <p:nvPr/>
        </p:nvPicPr>
        <p:blipFill rotWithShape="1">
          <a:blip r:embed="rId6"/>
          <a:srcRect b="59234"/>
          <a:stretch/>
        </p:blipFill>
        <p:spPr>
          <a:xfrm>
            <a:off x="3619212" y="1740488"/>
            <a:ext cx="5025224" cy="1344131"/>
          </a:xfrm>
          <a:prstGeom prst="rect">
            <a:avLst/>
          </a:prstGeom>
        </p:spPr>
      </p:pic>
      <p:sp>
        <p:nvSpPr>
          <p:cNvPr id="2" name="Oval 1">
            <a:extLst>
              <a:ext uri="{FF2B5EF4-FFF2-40B4-BE49-F238E27FC236}">
                <a16:creationId xmlns:a16="http://schemas.microsoft.com/office/drawing/2014/main" id="{2035CE82-5FF3-4876-BEE6-D3B21534452C}"/>
              </a:ext>
            </a:extLst>
          </p:cNvPr>
          <p:cNvSpPr/>
          <p:nvPr/>
        </p:nvSpPr>
        <p:spPr>
          <a:xfrm>
            <a:off x="7796166" y="1989989"/>
            <a:ext cx="941500" cy="8451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206"/>
          <p:cNvPicPr preferRelativeResize="0"/>
          <p:nvPr/>
        </p:nvPicPr>
        <p:blipFill rotWithShape="1">
          <a:blip r:embed="rId3">
            <a:alphaModFix amt="44000"/>
          </a:blip>
          <a:srcRect l="-17960" t="-1220" r="17960" b="1219"/>
          <a:stretch/>
        </p:blipFill>
        <p:spPr>
          <a:xfrm>
            <a:off x="970400" y="152400"/>
            <a:ext cx="6151245" cy="4838699"/>
          </a:xfrm>
          <a:prstGeom prst="rect">
            <a:avLst/>
          </a:prstGeom>
          <a:noFill/>
          <a:ln>
            <a:noFill/>
          </a:ln>
          <a:effectLst>
            <a:reflection stA="14000" endPos="6000" dist="876300" dir="5400000" fadeDir="5400012" sy="-100000" algn="bl" rotWithShape="0"/>
          </a:effectLst>
        </p:spPr>
      </p:pic>
      <p:pic>
        <p:nvPicPr>
          <p:cNvPr id="1549" name="Google Shape;1549;p206"/>
          <p:cNvPicPr preferRelativeResize="0"/>
          <p:nvPr/>
        </p:nvPicPr>
        <p:blipFill rotWithShape="1">
          <a:blip r:embed="rId4">
            <a:alphaModFix/>
          </a:blip>
          <a:srcRect b="48167"/>
          <a:stretch/>
        </p:blipFill>
        <p:spPr>
          <a:xfrm>
            <a:off x="758134" y="698266"/>
            <a:ext cx="1434750" cy="922429"/>
          </a:xfrm>
          <a:prstGeom prst="rect">
            <a:avLst/>
          </a:prstGeom>
          <a:noFill/>
          <a:ln>
            <a:noFill/>
          </a:ln>
        </p:spPr>
      </p:pic>
      <p:sp>
        <p:nvSpPr>
          <p:cNvPr id="2" name="TextBox 1">
            <a:extLst>
              <a:ext uri="{FF2B5EF4-FFF2-40B4-BE49-F238E27FC236}">
                <a16:creationId xmlns:a16="http://schemas.microsoft.com/office/drawing/2014/main" id="{2EA62896-338C-4F81-BF05-3322F438A83A}"/>
              </a:ext>
            </a:extLst>
          </p:cNvPr>
          <p:cNvSpPr txBox="1"/>
          <p:nvPr/>
        </p:nvSpPr>
        <p:spPr>
          <a:xfrm>
            <a:off x="2729345" y="2556632"/>
            <a:ext cx="4752110" cy="954107"/>
          </a:xfrm>
          <a:prstGeom prst="rect">
            <a:avLst/>
          </a:prstGeom>
          <a:noFill/>
        </p:spPr>
        <p:txBody>
          <a:bodyPr wrap="square" rtlCol="0">
            <a:spAutoFit/>
          </a:bodyPr>
          <a:lstStyle/>
          <a:p>
            <a:pPr algn="ctr"/>
            <a:r>
              <a:rPr lang="en-US" sz="2800" dirty="0"/>
              <a:t>Recording a Video From Your Laptop</a:t>
            </a:r>
          </a:p>
        </p:txBody>
      </p:sp>
    </p:spTree>
    <p:extLst>
      <p:ext uri="{BB962C8B-B14F-4D97-AF65-F5344CB8AC3E}">
        <p14:creationId xmlns:p14="http://schemas.microsoft.com/office/powerpoint/2010/main" val="279132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213"/>
          <p:cNvSpPr txBox="1">
            <a:spLocks noGrp="1"/>
          </p:cNvSpPr>
          <p:nvPr>
            <p:ph type="title"/>
          </p:nvPr>
        </p:nvSpPr>
        <p:spPr>
          <a:xfrm>
            <a:off x="235800" y="395045"/>
            <a:ext cx="2978100" cy="3258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dirty="0">
                <a:solidFill>
                  <a:schemeClr val="lt1"/>
                </a:solidFill>
              </a:rPr>
              <a:t>Recording with Swivl:</a:t>
            </a:r>
            <a:endParaRPr dirty="0">
              <a:solidFill>
                <a:schemeClr val="lt1"/>
              </a:solidFill>
            </a:endParaRPr>
          </a:p>
          <a:p>
            <a:pPr marL="0" lvl="0" indent="0" algn="ctr" rtl="0">
              <a:lnSpc>
                <a:spcPct val="115000"/>
              </a:lnSpc>
              <a:spcBef>
                <a:spcPts val="0"/>
              </a:spcBef>
              <a:spcAft>
                <a:spcPts val="0"/>
              </a:spcAft>
              <a:buSzPts val="990"/>
              <a:buNone/>
            </a:pPr>
            <a:r>
              <a:rPr lang="en" dirty="0">
                <a:solidFill>
                  <a:schemeClr val="lt1"/>
                </a:solidFill>
              </a:rPr>
              <a:t>The Website</a:t>
            </a:r>
            <a:endParaRPr sz="3240" dirty="0"/>
          </a:p>
        </p:txBody>
      </p:sp>
      <p:pic>
        <p:nvPicPr>
          <p:cNvPr id="1613" name="Google Shape;1613;p213"/>
          <p:cNvPicPr preferRelativeResize="0"/>
          <p:nvPr/>
        </p:nvPicPr>
        <p:blipFill>
          <a:blip r:embed="rId3">
            <a:alphaModFix/>
          </a:blip>
          <a:stretch>
            <a:fillRect/>
          </a:stretch>
        </p:blipFill>
        <p:spPr>
          <a:xfrm>
            <a:off x="235800" y="166300"/>
            <a:ext cx="584375" cy="585650"/>
          </a:xfrm>
          <a:prstGeom prst="rect">
            <a:avLst/>
          </a:prstGeom>
          <a:noFill/>
          <a:ln>
            <a:noFill/>
          </a:ln>
        </p:spPr>
      </p:pic>
      <p:sp>
        <p:nvSpPr>
          <p:cNvPr id="1615" name="Google Shape;1615;p213"/>
          <p:cNvSpPr txBox="1"/>
          <p:nvPr/>
        </p:nvSpPr>
        <p:spPr>
          <a:xfrm>
            <a:off x="527987" y="3749212"/>
            <a:ext cx="243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dirty="0">
                <a:solidFill>
                  <a:schemeClr val="bg1"/>
                </a:solidFill>
                <a:latin typeface="Inter"/>
                <a:ea typeface="Inter"/>
                <a:cs typeface="Inter"/>
                <a:sym typeface="Inter"/>
                <a:hlinkClick r:id="rId4">
                  <a:extLst>
                    <a:ext uri="{A12FA001-AC4F-418D-AE19-62706E023703}">
                      <ahyp:hlinkClr xmlns:ahyp="http://schemas.microsoft.com/office/drawing/2018/hyperlinkcolor" val="tx"/>
                    </a:ext>
                  </a:extLst>
                </a:hlinkClick>
              </a:rPr>
              <a:t>cloud.swivl.com/login</a:t>
            </a:r>
            <a:endParaRPr sz="1600" b="1" dirty="0">
              <a:solidFill>
                <a:schemeClr val="bg1"/>
              </a:solidFill>
              <a:latin typeface="Inter"/>
              <a:ea typeface="Inter"/>
              <a:cs typeface="Inter"/>
              <a:sym typeface="Inter"/>
            </a:endParaRPr>
          </a:p>
        </p:txBody>
      </p:sp>
      <p:pic>
        <p:nvPicPr>
          <p:cNvPr id="6" name="Google Shape;141;p40">
            <a:extLst>
              <a:ext uri="{FF2B5EF4-FFF2-40B4-BE49-F238E27FC236}">
                <a16:creationId xmlns:a16="http://schemas.microsoft.com/office/drawing/2014/main" id="{62AC77AA-3672-478F-A052-BC7175BC5540}"/>
              </a:ext>
            </a:extLst>
          </p:cNvPr>
          <p:cNvPicPr preferRelativeResize="0"/>
          <p:nvPr/>
        </p:nvPicPr>
        <p:blipFill rotWithShape="1">
          <a:blip r:embed="rId5">
            <a:alphaModFix/>
          </a:blip>
          <a:srcRect l="63031" b="43560"/>
          <a:stretch/>
        </p:blipFill>
        <p:spPr>
          <a:xfrm>
            <a:off x="5184912" y="3293487"/>
            <a:ext cx="2257750" cy="1588501"/>
          </a:xfrm>
          <a:prstGeom prst="rect">
            <a:avLst/>
          </a:prstGeom>
          <a:noFill/>
          <a:ln>
            <a:noFill/>
          </a:ln>
        </p:spPr>
      </p:pic>
      <p:sp>
        <p:nvSpPr>
          <p:cNvPr id="8" name="TextBox 7">
            <a:extLst>
              <a:ext uri="{FF2B5EF4-FFF2-40B4-BE49-F238E27FC236}">
                <a16:creationId xmlns:a16="http://schemas.microsoft.com/office/drawing/2014/main" id="{52B87BDB-BB5F-4B44-A6A8-66420618780D}"/>
              </a:ext>
            </a:extLst>
          </p:cNvPr>
          <p:cNvSpPr txBox="1"/>
          <p:nvPr/>
        </p:nvSpPr>
        <p:spPr>
          <a:xfrm>
            <a:off x="3563659" y="261512"/>
            <a:ext cx="5500255" cy="2923877"/>
          </a:xfrm>
          <a:prstGeom prst="rect">
            <a:avLst/>
          </a:prstGeom>
          <a:noFill/>
        </p:spPr>
        <p:txBody>
          <a:bodyPr wrap="square" rtlCol="0">
            <a:spAutoFit/>
          </a:bodyPr>
          <a:lstStyle/>
          <a:p>
            <a:pPr algn="ctr"/>
            <a:r>
              <a:rPr lang="en-US" sz="2800" dirty="0"/>
              <a:t>Use your laptop camera and microphone to record a video directory to Reflectivity by </a:t>
            </a:r>
            <a:r>
              <a:rPr lang="en-US" sz="2800" dirty="0" err="1"/>
              <a:t>Swivl</a:t>
            </a:r>
            <a:r>
              <a:rPr lang="en-US" sz="2800" dirty="0"/>
              <a:t>.</a:t>
            </a:r>
          </a:p>
          <a:p>
            <a:pPr algn="ctr"/>
            <a:endParaRPr lang="en-US" sz="1600" dirty="0"/>
          </a:p>
          <a:p>
            <a:pPr algn="ctr"/>
            <a:r>
              <a:rPr lang="en-US" sz="2800" dirty="0"/>
              <a:t>Note:  The preferred browser for this type of video capturing is </a:t>
            </a:r>
            <a:r>
              <a:rPr lang="en-US" sz="2800" b="1" dirty="0"/>
              <a:t>Google Chrome or Firefox</a:t>
            </a:r>
            <a:r>
              <a:rPr lang="en-US" sz="28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209"/>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RECORD a Video</a:t>
            </a:r>
            <a:r>
              <a:rPr lang="en" dirty="0"/>
              <a:t> to Reflectivity</a:t>
            </a:r>
            <a:endParaRPr dirty="0"/>
          </a:p>
        </p:txBody>
      </p:sp>
      <p:pic>
        <p:nvPicPr>
          <p:cNvPr id="1575" name="Google Shape;1575;p209"/>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576" name="Google Shape;1576;p209"/>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9" name="Google Shape;1572;p209">
            <a:extLst>
              <a:ext uri="{FF2B5EF4-FFF2-40B4-BE49-F238E27FC236}">
                <a16:creationId xmlns:a16="http://schemas.microsoft.com/office/drawing/2014/main" id="{1FD946B1-38BB-4A9C-9F7A-FAB3A7E95569}"/>
              </a:ext>
            </a:extLst>
          </p:cNvPr>
          <p:cNvSpPr txBox="1"/>
          <p:nvPr/>
        </p:nvSpPr>
        <p:spPr>
          <a:xfrm>
            <a:off x="879763" y="834970"/>
            <a:ext cx="7989111" cy="1034099"/>
          </a:xfrm>
          <a:prstGeom prst="rect">
            <a:avLst/>
          </a:prstGeom>
          <a:noFill/>
          <a:ln>
            <a:noFill/>
          </a:ln>
        </p:spPr>
        <p:txBody>
          <a:bodyPr spcFirstLastPara="1" wrap="square" lIns="91425" tIns="91425" rIns="91425" bIns="91425" anchor="t" anchorCtr="0">
            <a:spAutoFit/>
          </a:bodyPr>
          <a:lstStyle/>
          <a:p>
            <a:pPr marL="139700" lvl="0" algn="l" rtl="0">
              <a:lnSpc>
                <a:spcPct val="115000"/>
              </a:lnSpc>
              <a:spcBef>
                <a:spcPts val="0"/>
              </a:spcBef>
              <a:spcAft>
                <a:spcPts val="0"/>
              </a:spcAft>
              <a:buSzPts val="1400"/>
            </a:pPr>
            <a:r>
              <a:rPr lang="en-US" sz="1200" dirty="0">
                <a:latin typeface="Inter"/>
                <a:ea typeface="Inter"/>
                <a:cs typeface="Inter"/>
                <a:sym typeface="Inter"/>
              </a:rPr>
              <a:t>Using the </a:t>
            </a:r>
            <a:r>
              <a:rPr lang="en-US" sz="1200" dirty="0" err="1">
                <a:latin typeface="Inter"/>
                <a:ea typeface="Inter"/>
                <a:cs typeface="Inter"/>
                <a:sym typeface="Inter"/>
              </a:rPr>
              <a:t>Swivl</a:t>
            </a:r>
            <a:r>
              <a:rPr lang="en-US" sz="1200" dirty="0">
                <a:latin typeface="Inter"/>
                <a:ea typeface="Inter"/>
                <a:cs typeface="Inter"/>
                <a:sym typeface="Inter"/>
              </a:rPr>
              <a:t> Robot gives you the flexibility to move around your classroom to capture video and learning content.   </a:t>
            </a:r>
            <a:r>
              <a:rPr lang="en-US" sz="1200" b="1" i="1" dirty="0">
                <a:latin typeface="Inter"/>
                <a:ea typeface="Inter"/>
                <a:cs typeface="Inter"/>
                <a:sym typeface="Inter"/>
              </a:rPr>
              <a:t>You can also record a video using your laptop camera and microphone, but you will be limited in being able to move around freely</a:t>
            </a:r>
            <a:r>
              <a:rPr lang="en-US" sz="1200" dirty="0">
                <a:latin typeface="Inter"/>
                <a:ea typeface="Inter"/>
                <a:cs typeface="Inter"/>
                <a:sym typeface="Inter"/>
              </a:rPr>
              <a:t>.  To record a video to Reflectivity by </a:t>
            </a:r>
            <a:r>
              <a:rPr lang="en-US" sz="1200" dirty="0" err="1">
                <a:latin typeface="Inter"/>
                <a:ea typeface="Inter"/>
                <a:cs typeface="Inter"/>
                <a:sym typeface="Inter"/>
              </a:rPr>
              <a:t>Swivl</a:t>
            </a:r>
            <a:r>
              <a:rPr lang="en-US" sz="1200" dirty="0">
                <a:latin typeface="Inter"/>
                <a:ea typeface="Inter"/>
                <a:cs typeface="Inter"/>
                <a:sym typeface="Inter"/>
              </a:rPr>
              <a:t>, follow the instructions on the next few slides:</a:t>
            </a:r>
            <a:endParaRPr sz="1200" dirty="0">
              <a:latin typeface="Inter"/>
              <a:ea typeface="Inter"/>
              <a:cs typeface="Inter"/>
              <a:sym typeface="Inter"/>
            </a:endParaRPr>
          </a:p>
        </p:txBody>
      </p:sp>
      <p:sp>
        <p:nvSpPr>
          <p:cNvPr id="16" name="TextBox 15">
            <a:extLst>
              <a:ext uri="{FF2B5EF4-FFF2-40B4-BE49-F238E27FC236}">
                <a16:creationId xmlns:a16="http://schemas.microsoft.com/office/drawing/2014/main" id="{125455E1-2431-4DEC-BBFE-039788D8BF03}"/>
              </a:ext>
            </a:extLst>
          </p:cNvPr>
          <p:cNvSpPr txBox="1"/>
          <p:nvPr/>
        </p:nvSpPr>
        <p:spPr>
          <a:xfrm>
            <a:off x="4228040" y="2098167"/>
            <a:ext cx="4572000" cy="523220"/>
          </a:xfrm>
          <a:prstGeom prst="rect">
            <a:avLst/>
          </a:prstGeom>
          <a:noFill/>
        </p:spPr>
        <p:txBody>
          <a:bodyPr wrap="square">
            <a:spAutoFit/>
          </a:bodyPr>
          <a:lstStyle/>
          <a:p>
            <a:pPr marL="311150" lvl="0" indent="-171450" algn="l" rtl="0">
              <a:spcBef>
                <a:spcPts val="0"/>
              </a:spcBef>
              <a:spcAft>
                <a:spcPts val="0"/>
              </a:spcAft>
              <a:buSzPts val="1400"/>
              <a:buFont typeface="Arial" panose="020B0604020202020204" pitchFamily="34" charset="0"/>
              <a:buChar char="•"/>
            </a:pPr>
            <a:r>
              <a:rPr lang="en" sz="1400" dirty="0">
                <a:latin typeface="Inter"/>
                <a:ea typeface="Inter"/>
                <a:cs typeface="Inter"/>
                <a:sym typeface="Inter"/>
              </a:rPr>
              <a:t>Click on the blue “</a:t>
            </a:r>
            <a:r>
              <a:rPr lang="en" sz="1400" b="1" dirty="0">
                <a:latin typeface="Inter"/>
                <a:ea typeface="Inter"/>
                <a:cs typeface="Inter"/>
                <a:sym typeface="Inter"/>
              </a:rPr>
              <a:t>Add Video</a:t>
            </a:r>
            <a:r>
              <a:rPr lang="en" sz="1400" dirty="0">
                <a:latin typeface="Inter"/>
                <a:ea typeface="Inter"/>
                <a:cs typeface="Inter"/>
                <a:sym typeface="Inter"/>
              </a:rPr>
              <a:t>” button and click on </a:t>
            </a:r>
            <a:r>
              <a:rPr lang="en" sz="1400" b="1" u="sng" dirty="0">
                <a:latin typeface="Inter"/>
                <a:ea typeface="Inter"/>
                <a:cs typeface="Inter"/>
                <a:sym typeface="Inter"/>
              </a:rPr>
              <a:t>RECORD</a:t>
            </a:r>
            <a:r>
              <a:rPr lang="en" sz="1400" dirty="0">
                <a:latin typeface="Inter"/>
                <a:ea typeface="Inter"/>
                <a:cs typeface="Inter"/>
                <a:sym typeface="Inter"/>
              </a:rPr>
              <a:t>.</a:t>
            </a:r>
          </a:p>
        </p:txBody>
      </p:sp>
      <p:pic>
        <p:nvPicPr>
          <p:cNvPr id="4" name="Picture 3">
            <a:extLst>
              <a:ext uri="{FF2B5EF4-FFF2-40B4-BE49-F238E27FC236}">
                <a16:creationId xmlns:a16="http://schemas.microsoft.com/office/drawing/2014/main" id="{F9D29848-5EE7-E512-E6BC-B25D5A2D6306}"/>
              </a:ext>
            </a:extLst>
          </p:cNvPr>
          <p:cNvPicPr>
            <a:picLocks noChangeAspect="1"/>
          </p:cNvPicPr>
          <p:nvPr/>
        </p:nvPicPr>
        <p:blipFill rotWithShape="1">
          <a:blip r:embed="rId6"/>
          <a:srcRect t="12432" b="67463"/>
          <a:stretch/>
        </p:blipFill>
        <p:spPr>
          <a:xfrm>
            <a:off x="322500" y="2864527"/>
            <a:ext cx="8229600" cy="1034099"/>
          </a:xfrm>
          <a:prstGeom prst="rect">
            <a:avLst/>
          </a:prstGeom>
        </p:spPr>
      </p:pic>
      <p:sp>
        <p:nvSpPr>
          <p:cNvPr id="2" name="Oval 1">
            <a:extLst>
              <a:ext uri="{FF2B5EF4-FFF2-40B4-BE49-F238E27FC236}">
                <a16:creationId xmlns:a16="http://schemas.microsoft.com/office/drawing/2014/main" id="{2035CE82-5FF3-4876-BEE6-D3B21534452C}"/>
              </a:ext>
            </a:extLst>
          </p:cNvPr>
          <p:cNvSpPr/>
          <p:nvPr/>
        </p:nvSpPr>
        <p:spPr>
          <a:xfrm>
            <a:off x="7395461" y="2922191"/>
            <a:ext cx="941500" cy="4987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8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214"/>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RECORD a Video on </a:t>
            </a:r>
            <a:r>
              <a:rPr lang="en" u="sng" dirty="0">
                <a:solidFill>
                  <a:srgbClr val="5894F7"/>
                </a:solidFill>
              </a:rPr>
              <a:t>Reflectivity</a:t>
            </a:r>
            <a:endParaRPr dirty="0">
              <a:solidFill>
                <a:srgbClr val="5894F7"/>
              </a:solidFill>
            </a:endParaRPr>
          </a:p>
        </p:txBody>
      </p:sp>
      <p:pic>
        <p:nvPicPr>
          <p:cNvPr id="1621" name="Google Shape;1621;p214"/>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22" name="Google Shape;1622;p214"/>
          <p:cNvPicPr preferRelativeResize="0"/>
          <p:nvPr/>
        </p:nvPicPr>
        <p:blipFill>
          <a:blip r:embed="rId5">
            <a:alphaModFix/>
          </a:blip>
          <a:stretch>
            <a:fillRect/>
          </a:stretch>
        </p:blipFill>
        <p:spPr>
          <a:xfrm>
            <a:off x="275125" y="233151"/>
            <a:ext cx="657150" cy="665450"/>
          </a:xfrm>
          <a:prstGeom prst="rect">
            <a:avLst/>
          </a:prstGeom>
          <a:noFill/>
          <a:ln>
            <a:noFill/>
          </a:ln>
        </p:spPr>
      </p:pic>
      <p:pic>
        <p:nvPicPr>
          <p:cNvPr id="1623" name="Google Shape;1623;p214"/>
          <p:cNvPicPr preferRelativeResize="0"/>
          <p:nvPr/>
        </p:nvPicPr>
        <p:blipFill>
          <a:blip r:embed="rId6">
            <a:alphaModFix/>
          </a:blip>
          <a:stretch>
            <a:fillRect/>
          </a:stretch>
        </p:blipFill>
        <p:spPr>
          <a:xfrm>
            <a:off x="3623881" y="1253290"/>
            <a:ext cx="5118388" cy="3280256"/>
          </a:xfrm>
          <a:prstGeom prst="rect">
            <a:avLst/>
          </a:prstGeom>
          <a:noFill/>
          <a:ln>
            <a:noFill/>
          </a:ln>
        </p:spPr>
      </p:pic>
      <p:cxnSp>
        <p:nvCxnSpPr>
          <p:cNvPr id="1624" name="Google Shape;1624;p214"/>
          <p:cNvCxnSpPr>
            <a:cxnSpLocks/>
          </p:cNvCxnSpPr>
          <p:nvPr/>
        </p:nvCxnSpPr>
        <p:spPr>
          <a:xfrm>
            <a:off x="3359729" y="1559429"/>
            <a:ext cx="353291" cy="0"/>
          </a:xfrm>
          <a:prstGeom prst="straightConnector1">
            <a:avLst/>
          </a:prstGeom>
          <a:noFill/>
          <a:ln w="28575" cap="flat" cmpd="sng">
            <a:solidFill>
              <a:srgbClr val="FF0000"/>
            </a:solidFill>
            <a:prstDash val="solid"/>
            <a:round/>
            <a:headEnd type="none" w="med" len="med"/>
            <a:tailEnd type="triangle" w="med" len="med"/>
          </a:ln>
        </p:spPr>
      </p:cxnSp>
      <p:cxnSp>
        <p:nvCxnSpPr>
          <p:cNvPr id="1625" name="Google Shape;1625;p214"/>
          <p:cNvCxnSpPr>
            <a:cxnSpLocks/>
          </p:cNvCxnSpPr>
          <p:nvPr/>
        </p:nvCxnSpPr>
        <p:spPr>
          <a:xfrm>
            <a:off x="3338947" y="1559429"/>
            <a:ext cx="353291" cy="304008"/>
          </a:xfrm>
          <a:prstGeom prst="straightConnector1">
            <a:avLst/>
          </a:prstGeom>
          <a:noFill/>
          <a:ln w="28575" cap="flat" cmpd="sng">
            <a:solidFill>
              <a:srgbClr val="FF0000"/>
            </a:solidFill>
            <a:prstDash val="solid"/>
            <a:round/>
            <a:headEnd type="none" w="med" len="med"/>
            <a:tailEnd type="triangle" w="med" len="med"/>
          </a:ln>
        </p:spPr>
      </p:cxnSp>
      <p:cxnSp>
        <p:nvCxnSpPr>
          <p:cNvPr id="1626" name="Google Shape;1626;p214"/>
          <p:cNvCxnSpPr>
            <a:cxnSpLocks/>
          </p:cNvCxnSpPr>
          <p:nvPr/>
        </p:nvCxnSpPr>
        <p:spPr>
          <a:xfrm>
            <a:off x="3338947" y="1542772"/>
            <a:ext cx="367146" cy="556192"/>
          </a:xfrm>
          <a:prstGeom prst="straightConnector1">
            <a:avLst/>
          </a:prstGeom>
          <a:noFill/>
          <a:ln w="28575" cap="flat" cmpd="sng">
            <a:solidFill>
              <a:srgbClr val="FF0000"/>
            </a:solidFill>
            <a:prstDash val="solid"/>
            <a:round/>
            <a:headEnd type="none" w="med" len="med"/>
            <a:tailEnd type="triangle" w="med" len="med"/>
          </a:ln>
        </p:spPr>
      </p:cxnSp>
      <p:sp>
        <p:nvSpPr>
          <p:cNvPr id="1627" name="Google Shape;1627;p214"/>
          <p:cNvSpPr txBox="1"/>
          <p:nvPr/>
        </p:nvSpPr>
        <p:spPr>
          <a:xfrm>
            <a:off x="182603" y="1146885"/>
            <a:ext cx="3177124" cy="36471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latin typeface="Inter"/>
                <a:ea typeface="Inter"/>
                <a:cs typeface="Inter"/>
                <a:sym typeface="Inter"/>
              </a:rPr>
              <a:t>Select your preferred recording option:</a:t>
            </a:r>
          </a:p>
          <a:p>
            <a:pPr marL="285750" lvl="0" indent="-285750" algn="l" rtl="0">
              <a:spcBef>
                <a:spcPts val="0"/>
              </a:spcBef>
              <a:spcAft>
                <a:spcPts val="0"/>
              </a:spcAft>
              <a:buFont typeface="Arial" panose="020B0604020202020204" pitchFamily="34" charset="0"/>
              <a:buChar char="•"/>
            </a:pPr>
            <a:r>
              <a:rPr lang="en" sz="1500" dirty="0">
                <a:latin typeface="Inter"/>
                <a:ea typeface="Inter"/>
                <a:cs typeface="Inter"/>
                <a:sym typeface="Inter"/>
              </a:rPr>
              <a:t>Webcam recording will record what your camera is focused on.</a:t>
            </a:r>
          </a:p>
          <a:p>
            <a:pPr marL="285750" lvl="0" indent="-285750" algn="l" rtl="0">
              <a:spcBef>
                <a:spcPts val="0"/>
              </a:spcBef>
              <a:spcAft>
                <a:spcPts val="0"/>
              </a:spcAft>
              <a:buFont typeface="Arial" panose="020B0604020202020204" pitchFamily="34" charset="0"/>
              <a:buChar char="•"/>
            </a:pPr>
            <a:r>
              <a:rPr lang="en" sz="1500" dirty="0">
                <a:latin typeface="Inter"/>
                <a:ea typeface="Inter"/>
                <a:cs typeface="Inter"/>
                <a:sym typeface="Inter"/>
              </a:rPr>
              <a:t>Screen recording will whatever is on your computer (screen).</a:t>
            </a:r>
          </a:p>
          <a:p>
            <a:pPr marL="285750" lvl="0" indent="-285750" algn="l" rtl="0">
              <a:spcBef>
                <a:spcPts val="0"/>
              </a:spcBef>
              <a:spcAft>
                <a:spcPts val="0"/>
              </a:spcAft>
              <a:buFont typeface="Arial" panose="020B0604020202020204" pitchFamily="34" charset="0"/>
              <a:buChar char="•"/>
            </a:pPr>
            <a:r>
              <a:rPr lang="en" sz="1500" dirty="0">
                <a:latin typeface="Inter"/>
                <a:ea typeface="Inter"/>
                <a:cs typeface="Inter"/>
                <a:sym typeface="Inter"/>
              </a:rPr>
              <a:t>Webcam and Screen will record both what your camera is focusing on and whatever is on your desktop.</a:t>
            </a:r>
          </a:p>
          <a:p>
            <a:pPr lvl="0" algn="l" rtl="0">
              <a:spcBef>
                <a:spcPts val="0"/>
              </a:spcBef>
              <a:spcAft>
                <a:spcPts val="0"/>
              </a:spcAft>
            </a:pPr>
            <a:endParaRPr lang="en" sz="1500" dirty="0">
              <a:latin typeface="Inter"/>
              <a:ea typeface="Inter"/>
              <a:cs typeface="Inter"/>
              <a:sym typeface="Inter"/>
            </a:endParaRPr>
          </a:p>
          <a:p>
            <a:pPr marL="0" lvl="0" indent="0" algn="l" rtl="0">
              <a:spcBef>
                <a:spcPts val="0"/>
              </a:spcBef>
              <a:spcAft>
                <a:spcPts val="0"/>
              </a:spcAft>
              <a:buNone/>
            </a:pPr>
            <a:r>
              <a:rPr lang="en" sz="1500" dirty="0">
                <a:latin typeface="Inter"/>
                <a:ea typeface="Inter"/>
                <a:cs typeface="Inter"/>
                <a:sym typeface="Inter"/>
              </a:rPr>
              <a:t>Select your microphone.</a:t>
            </a:r>
          </a:p>
          <a:p>
            <a:pPr marL="0" lvl="0" indent="0" algn="l" rtl="0">
              <a:spcBef>
                <a:spcPts val="0"/>
              </a:spcBef>
              <a:spcAft>
                <a:spcPts val="0"/>
              </a:spcAft>
              <a:buNone/>
            </a:pPr>
            <a:r>
              <a:rPr lang="en" sz="1500" dirty="0">
                <a:latin typeface="Inter"/>
                <a:ea typeface="Inter"/>
                <a:cs typeface="Inter"/>
                <a:sym typeface="Inter"/>
              </a:rPr>
              <a:t>Click </a:t>
            </a:r>
            <a:r>
              <a:rPr lang="en" sz="1500" b="1" dirty="0">
                <a:latin typeface="Inter"/>
                <a:ea typeface="Inter"/>
                <a:cs typeface="Inter"/>
                <a:sym typeface="Inter"/>
              </a:rPr>
              <a:t>Start Recording</a:t>
            </a:r>
            <a:r>
              <a:rPr lang="en" sz="1500" dirty="0">
                <a:latin typeface="Inter"/>
                <a:ea typeface="Inter"/>
                <a:cs typeface="Inter"/>
                <a:sym typeface="Inter"/>
              </a:rPr>
              <a:t>.   </a:t>
            </a:r>
            <a:endParaRPr sz="1500" b="1" dirty="0">
              <a:latin typeface="Inter"/>
              <a:ea typeface="Inter"/>
              <a:cs typeface="Inter"/>
              <a:sym typeface="Inter"/>
            </a:endParaRPr>
          </a:p>
        </p:txBody>
      </p:sp>
      <p:cxnSp>
        <p:nvCxnSpPr>
          <p:cNvPr id="1628" name="Google Shape;1628;p214"/>
          <p:cNvCxnSpPr/>
          <p:nvPr/>
        </p:nvCxnSpPr>
        <p:spPr>
          <a:xfrm rot="10800000" flipH="1">
            <a:off x="4204436" y="4233626"/>
            <a:ext cx="1080300" cy="11700"/>
          </a:xfrm>
          <a:prstGeom prst="straightConnector1">
            <a:avLst/>
          </a:prstGeom>
          <a:noFill/>
          <a:ln w="28575" cap="flat" cmpd="sng">
            <a:solidFill>
              <a:srgbClr val="FF0000"/>
            </a:solidFill>
            <a:prstDash val="solid"/>
            <a:round/>
            <a:headEnd type="none" w="med" len="med"/>
            <a:tailEnd type="triangle" w="med" len="med"/>
          </a:ln>
        </p:spPr>
      </p:cxnSp>
      <p:cxnSp>
        <p:nvCxnSpPr>
          <p:cNvPr id="1629" name="Google Shape;1629;p214"/>
          <p:cNvCxnSpPr/>
          <p:nvPr/>
        </p:nvCxnSpPr>
        <p:spPr>
          <a:xfrm flipH="1">
            <a:off x="8399450" y="3602210"/>
            <a:ext cx="451800" cy="5760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36" name="Google Shape;1636;p215"/>
          <p:cNvPicPr preferRelativeResize="0"/>
          <p:nvPr/>
        </p:nvPicPr>
        <p:blipFill rotWithShape="1">
          <a:blip r:embed="rId3">
            <a:alphaModFix/>
          </a:blip>
          <a:srcRect t="58214"/>
          <a:stretch/>
        </p:blipFill>
        <p:spPr>
          <a:xfrm>
            <a:off x="8081350" y="4583133"/>
            <a:ext cx="941500" cy="477717"/>
          </a:xfrm>
          <a:prstGeom prst="rect">
            <a:avLst/>
          </a:prstGeom>
          <a:noFill/>
          <a:ln>
            <a:noFill/>
          </a:ln>
        </p:spPr>
      </p:pic>
      <p:pic>
        <p:nvPicPr>
          <p:cNvPr id="1637" name="Google Shape;1637;p215"/>
          <p:cNvPicPr preferRelativeResize="0"/>
          <p:nvPr/>
        </p:nvPicPr>
        <p:blipFill>
          <a:blip r:embed="rId4">
            <a:alphaModFix/>
          </a:blip>
          <a:stretch>
            <a:fillRect/>
          </a:stretch>
        </p:blipFill>
        <p:spPr>
          <a:xfrm>
            <a:off x="275125" y="233151"/>
            <a:ext cx="657150" cy="665450"/>
          </a:xfrm>
          <a:prstGeom prst="rect">
            <a:avLst/>
          </a:prstGeom>
          <a:noFill/>
          <a:ln>
            <a:noFill/>
          </a:ln>
        </p:spPr>
      </p:pic>
      <p:pic>
        <p:nvPicPr>
          <p:cNvPr id="3074" name="Picture 2">
            <a:extLst>
              <a:ext uri="{FF2B5EF4-FFF2-40B4-BE49-F238E27FC236}">
                <a16:creationId xmlns:a16="http://schemas.microsoft.com/office/drawing/2014/main" id="{0091B3B2-4083-4C13-B08E-087425BE86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87" t="26962" r="25263" b="18931"/>
          <a:stretch/>
        </p:blipFill>
        <p:spPr bwMode="auto">
          <a:xfrm>
            <a:off x="363806" y="1636567"/>
            <a:ext cx="2631870" cy="17565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931F547-CD69-4D06-80D5-A10E4CB46389}"/>
              </a:ext>
            </a:extLst>
          </p:cNvPr>
          <p:cNvSpPr>
            <a:spLocks noGrp="1"/>
          </p:cNvSpPr>
          <p:nvPr>
            <p:ph type="title"/>
          </p:nvPr>
        </p:nvSpPr>
        <p:spPr/>
        <p:txBody>
          <a:bodyPr>
            <a:normAutofit fontScale="90000"/>
          </a:bodyPr>
          <a:lstStyle/>
          <a:p>
            <a:r>
              <a:rPr lang="en" u="sng" dirty="0">
                <a:solidFill>
                  <a:srgbClr val="5894F7"/>
                </a:solidFill>
                <a:hlinkClick r:id="rId6">
                  <a:extLst>
                    <a:ext uri="{A12FA001-AC4F-418D-AE19-62706E023703}">
                      <ahyp:hlinkClr xmlns:ahyp="http://schemas.microsoft.com/office/drawing/2018/hyperlinkcolor" val="tx"/>
                    </a:ext>
                  </a:extLst>
                </a:hlinkClick>
              </a:rPr>
              <a:t>RECORD a Video on </a:t>
            </a:r>
            <a:r>
              <a:rPr lang="en" u="sng" dirty="0">
                <a:solidFill>
                  <a:srgbClr val="5894F7"/>
                </a:solidFill>
              </a:rPr>
              <a:t>Reflectivity</a:t>
            </a:r>
            <a:endParaRPr lang="en-US" dirty="0"/>
          </a:p>
        </p:txBody>
      </p:sp>
      <p:sp>
        <p:nvSpPr>
          <p:cNvPr id="10" name="Google Shape;1572;p209">
            <a:extLst>
              <a:ext uri="{FF2B5EF4-FFF2-40B4-BE49-F238E27FC236}">
                <a16:creationId xmlns:a16="http://schemas.microsoft.com/office/drawing/2014/main" id="{22C28CFE-1912-47B3-9544-77659FE152D9}"/>
              </a:ext>
            </a:extLst>
          </p:cNvPr>
          <p:cNvSpPr txBox="1"/>
          <p:nvPr/>
        </p:nvSpPr>
        <p:spPr>
          <a:xfrm>
            <a:off x="386042" y="898135"/>
            <a:ext cx="2630731" cy="738633"/>
          </a:xfrm>
          <a:prstGeom prst="rect">
            <a:avLst/>
          </a:prstGeom>
          <a:noFill/>
          <a:ln>
            <a:noFill/>
          </a:ln>
        </p:spPr>
        <p:txBody>
          <a:bodyPr spcFirstLastPara="1" wrap="square" lIns="91425" tIns="91425" rIns="91425" bIns="91425" anchor="t" anchorCtr="0">
            <a:spAutoFit/>
          </a:bodyPr>
          <a:lstStyle/>
          <a:p>
            <a:pPr marL="368300" lvl="0" indent="-228600" algn="l" rtl="0">
              <a:spcBef>
                <a:spcPts val="0"/>
              </a:spcBef>
              <a:spcAft>
                <a:spcPts val="0"/>
              </a:spcAft>
              <a:buSzPts val="1400"/>
              <a:buFont typeface="Arial" panose="020B0604020202020204" pitchFamily="34" charset="0"/>
              <a:buChar char="•"/>
            </a:pPr>
            <a:r>
              <a:rPr lang="en" sz="1200" u="sng" dirty="0">
                <a:latin typeface="Inter"/>
                <a:ea typeface="Inter"/>
                <a:cs typeface="Inter"/>
                <a:sym typeface="Inter"/>
              </a:rPr>
              <a:t>While recording</a:t>
            </a:r>
            <a:r>
              <a:rPr lang="en" sz="1200" dirty="0">
                <a:latin typeface="Inter"/>
                <a:ea typeface="Inter"/>
                <a:cs typeface="Inter"/>
                <a:sym typeface="Inter"/>
              </a:rPr>
              <a:t> you can STOP or PAUSE/RESUME recording.</a:t>
            </a:r>
            <a:endParaRPr lang="en" sz="1200" b="1" dirty="0">
              <a:latin typeface="Inter"/>
              <a:ea typeface="Inter"/>
              <a:cs typeface="Inter"/>
              <a:sym typeface="Inter"/>
            </a:endParaRPr>
          </a:p>
        </p:txBody>
      </p:sp>
      <p:cxnSp>
        <p:nvCxnSpPr>
          <p:cNvPr id="5" name="Straight Arrow Connector 4">
            <a:extLst>
              <a:ext uri="{FF2B5EF4-FFF2-40B4-BE49-F238E27FC236}">
                <a16:creationId xmlns:a16="http://schemas.microsoft.com/office/drawing/2014/main" id="{E339FF50-7521-48D1-AC60-C73ECC456C05}"/>
              </a:ext>
            </a:extLst>
          </p:cNvPr>
          <p:cNvCxnSpPr>
            <a:cxnSpLocks/>
          </p:cNvCxnSpPr>
          <p:nvPr/>
        </p:nvCxnSpPr>
        <p:spPr>
          <a:xfrm flipV="1">
            <a:off x="1997226" y="3155371"/>
            <a:ext cx="552325" cy="3172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3C81A6-BBDC-4915-83F6-1CA6F586EBED}"/>
              </a:ext>
            </a:extLst>
          </p:cNvPr>
          <p:cNvSpPr txBox="1"/>
          <p:nvPr/>
        </p:nvSpPr>
        <p:spPr>
          <a:xfrm>
            <a:off x="1664951" y="3393133"/>
            <a:ext cx="519545" cy="261610"/>
          </a:xfrm>
          <a:prstGeom prst="rect">
            <a:avLst/>
          </a:prstGeom>
          <a:noFill/>
        </p:spPr>
        <p:txBody>
          <a:bodyPr wrap="square" rtlCol="0">
            <a:spAutoFit/>
          </a:bodyPr>
          <a:lstStyle/>
          <a:p>
            <a:r>
              <a:rPr lang="en-US" sz="1100" dirty="0"/>
              <a:t>Stop</a:t>
            </a:r>
          </a:p>
        </p:txBody>
      </p:sp>
      <p:cxnSp>
        <p:nvCxnSpPr>
          <p:cNvPr id="14" name="Straight Arrow Connector 13">
            <a:extLst>
              <a:ext uri="{FF2B5EF4-FFF2-40B4-BE49-F238E27FC236}">
                <a16:creationId xmlns:a16="http://schemas.microsoft.com/office/drawing/2014/main" id="{656FA69F-3996-4E9B-8B90-F3B4A9A4E9F9}"/>
              </a:ext>
            </a:extLst>
          </p:cNvPr>
          <p:cNvCxnSpPr>
            <a:cxnSpLocks/>
          </p:cNvCxnSpPr>
          <p:nvPr/>
        </p:nvCxnSpPr>
        <p:spPr>
          <a:xfrm flipV="1">
            <a:off x="2734036" y="3178524"/>
            <a:ext cx="0" cy="2717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3C59CB1-EA94-4D51-A005-1788D47B06FE}"/>
              </a:ext>
            </a:extLst>
          </p:cNvPr>
          <p:cNvSpPr txBox="1"/>
          <p:nvPr/>
        </p:nvSpPr>
        <p:spPr>
          <a:xfrm>
            <a:off x="2252019" y="3398099"/>
            <a:ext cx="1172383" cy="261610"/>
          </a:xfrm>
          <a:prstGeom prst="rect">
            <a:avLst/>
          </a:prstGeom>
          <a:noFill/>
        </p:spPr>
        <p:txBody>
          <a:bodyPr wrap="square" rtlCol="0">
            <a:spAutoFit/>
          </a:bodyPr>
          <a:lstStyle/>
          <a:p>
            <a:r>
              <a:rPr lang="en-US" sz="1100" dirty="0"/>
              <a:t>Pause/Resume</a:t>
            </a:r>
          </a:p>
        </p:txBody>
      </p:sp>
      <p:pic>
        <p:nvPicPr>
          <p:cNvPr id="3076" name="Picture 4">
            <a:extLst>
              <a:ext uri="{FF2B5EF4-FFF2-40B4-BE49-F238E27FC236}">
                <a16:creationId xmlns:a16="http://schemas.microsoft.com/office/drawing/2014/main" id="{587E297B-CE64-4D32-927A-199C2488F2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63" t="9967" r="4225" b="15286"/>
          <a:stretch/>
        </p:blipFill>
        <p:spPr bwMode="auto">
          <a:xfrm>
            <a:off x="3327967" y="1627041"/>
            <a:ext cx="2918445" cy="187324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572;p209">
            <a:extLst>
              <a:ext uri="{FF2B5EF4-FFF2-40B4-BE49-F238E27FC236}">
                <a16:creationId xmlns:a16="http://schemas.microsoft.com/office/drawing/2014/main" id="{20C3AFA5-3BB9-4DC2-90A2-30AA55FDC844}"/>
              </a:ext>
            </a:extLst>
          </p:cNvPr>
          <p:cNvSpPr txBox="1"/>
          <p:nvPr/>
        </p:nvSpPr>
        <p:spPr>
          <a:xfrm>
            <a:off x="3066948" y="916760"/>
            <a:ext cx="3179464" cy="738633"/>
          </a:xfrm>
          <a:prstGeom prst="rect">
            <a:avLst/>
          </a:prstGeom>
          <a:noFill/>
          <a:ln>
            <a:noFill/>
          </a:ln>
        </p:spPr>
        <p:txBody>
          <a:bodyPr spcFirstLastPara="1" wrap="square" lIns="91425" tIns="91425" rIns="91425" bIns="91425" anchor="t" anchorCtr="0">
            <a:spAutoFit/>
          </a:bodyPr>
          <a:lstStyle/>
          <a:p>
            <a:pPr marL="368300" lvl="0" indent="-22860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When you have finished recording (Stop), you will have the opportunity to UPLOAD or RETAKE your video.</a:t>
            </a:r>
            <a:endParaRPr lang="en" sz="1200" b="1" dirty="0">
              <a:latin typeface="Inter"/>
              <a:ea typeface="Inter"/>
              <a:cs typeface="Inter"/>
              <a:sym typeface="Inter"/>
            </a:endParaRPr>
          </a:p>
        </p:txBody>
      </p:sp>
      <p:pic>
        <p:nvPicPr>
          <p:cNvPr id="11" name="Picture 10">
            <a:extLst>
              <a:ext uri="{FF2B5EF4-FFF2-40B4-BE49-F238E27FC236}">
                <a16:creationId xmlns:a16="http://schemas.microsoft.com/office/drawing/2014/main" id="{1449FCCA-8DBD-4A31-B445-C1DC59C49EBF}"/>
              </a:ext>
            </a:extLst>
          </p:cNvPr>
          <p:cNvPicPr>
            <a:picLocks noChangeAspect="1"/>
          </p:cNvPicPr>
          <p:nvPr/>
        </p:nvPicPr>
        <p:blipFill rotWithShape="1">
          <a:blip r:embed="rId8"/>
          <a:srcRect l="35822" t="26609" r="35530" b="26398"/>
          <a:stretch/>
        </p:blipFill>
        <p:spPr>
          <a:xfrm>
            <a:off x="6675138" y="2571750"/>
            <a:ext cx="2105056" cy="1870363"/>
          </a:xfrm>
          <a:prstGeom prst="rect">
            <a:avLst/>
          </a:prstGeom>
        </p:spPr>
      </p:pic>
      <p:sp>
        <p:nvSpPr>
          <p:cNvPr id="23" name="Google Shape;1572;p209">
            <a:extLst>
              <a:ext uri="{FF2B5EF4-FFF2-40B4-BE49-F238E27FC236}">
                <a16:creationId xmlns:a16="http://schemas.microsoft.com/office/drawing/2014/main" id="{008A6F79-2FD7-4162-A340-B0C5F441D0CF}"/>
              </a:ext>
            </a:extLst>
          </p:cNvPr>
          <p:cNvSpPr txBox="1"/>
          <p:nvPr/>
        </p:nvSpPr>
        <p:spPr>
          <a:xfrm>
            <a:off x="6200067" y="922503"/>
            <a:ext cx="2790732" cy="1661963"/>
          </a:xfrm>
          <a:prstGeom prst="rect">
            <a:avLst/>
          </a:prstGeom>
          <a:noFill/>
          <a:ln>
            <a:noFill/>
          </a:ln>
        </p:spPr>
        <p:txBody>
          <a:bodyPr spcFirstLastPara="1" wrap="square" lIns="91425" tIns="91425" rIns="91425" bIns="91425" anchor="t" anchorCtr="0">
            <a:spAutoFit/>
          </a:bodyPr>
          <a:lstStyle/>
          <a:p>
            <a:pPr marL="368300" lvl="0" indent="-22860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After your video is uploaded you can name your video, give your video a description, and tag your project.  Note: (tags are set up by the administrator.  If you want a tag addd to the system, request that from your Program Manager).</a:t>
            </a:r>
            <a:endParaRPr lang="en" sz="1200" b="1" dirty="0">
              <a:latin typeface="Inter"/>
              <a:ea typeface="Inter"/>
              <a:cs typeface="Inter"/>
              <a:sym typeface="Inter"/>
            </a:endParaRPr>
          </a:p>
        </p:txBody>
      </p:sp>
      <p:sp>
        <p:nvSpPr>
          <p:cNvPr id="16" name="Rectangle 15">
            <a:extLst>
              <a:ext uri="{FF2B5EF4-FFF2-40B4-BE49-F238E27FC236}">
                <a16:creationId xmlns:a16="http://schemas.microsoft.com/office/drawing/2014/main" id="{C2F80CAA-33C5-43F6-ABD4-10527CB8051D}"/>
              </a:ext>
            </a:extLst>
          </p:cNvPr>
          <p:cNvSpPr/>
          <p:nvPr/>
        </p:nvSpPr>
        <p:spPr>
          <a:xfrm>
            <a:off x="8111836" y="4156364"/>
            <a:ext cx="588819" cy="263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FD9F69-ACCE-41C1-8084-06BDFB48F938}"/>
              </a:ext>
            </a:extLst>
          </p:cNvPr>
          <p:cNvSpPr txBox="1"/>
          <p:nvPr/>
        </p:nvSpPr>
        <p:spPr>
          <a:xfrm>
            <a:off x="1324864" y="3913170"/>
            <a:ext cx="4812700" cy="938719"/>
          </a:xfrm>
          <a:prstGeom prst="rect">
            <a:avLst/>
          </a:prstGeom>
          <a:noFill/>
        </p:spPr>
        <p:txBody>
          <a:bodyPr wrap="square" rtlCol="0">
            <a:spAutoFit/>
          </a:bodyPr>
          <a:lstStyle/>
          <a:p>
            <a:pPr algn="just"/>
            <a:r>
              <a:rPr lang="en-US" sz="1100" b="1" dirty="0">
                <a:solidFill>
                  <a:srgbClr val="FF0000"/>
                </a:solidFill>
              </a:rPr>
              <a:t>NOTE</a:t>
            </a:r>
            <a:r>
              <a:rPr lang="en-US" sz="1100" dirty="0"/>
              <a:t>:  While your video is uploading, your laptop should NOT be closed, go into “sleep” mode, or shutdown.  Your video needs to completely upload before closing, shutting down, or exiting Teams. All Head Start computers are initially configured to never go into “sleep” mode.  If you’ve changed that setting you may want to ensure “sleep” mode is not configured.</a:t>
            </a:r>
          </a:p>
        </p:txBody>
      </p:sp>
      <p:pic>
        <p:nvPicPr>
          <p:cNvPr id="3078" name="Picture 6">
            <a:extLst>
              <a:ext uri="{FF2B5EF4-FFF2-40B4-BE49-F238E27FC236}">
                <a16:creationId xmlns:a16="http://schemas.microsoft.com/office/drawing/2014/main" id="{1C87E18C-C569-4907-B58E-3106D5F5B7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298" y="3974622"/>
            <a:ext cx="1071176" cy="935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206"/>
          <p:cNvPicPr preferRelativeResize="0"/>
          <p:nvPr/>
        </p:nvPicPr>
        <p:blipFill rotWithShape="1">
          <a:blip r:embed="rId3">
            <a:alphaModFix amt="44000"/>
          </a:blip>
          <a:srcRect l="-17960" t="-1220" r="17960" b="1219"/>
          <a:stretch/>
        </p:blipFill>
        <p:spPr>
          <a:xfrm>
            <a:off x="970400" y="152400"/>
            <a:ext cx="6151245" cy="4838699"/>
          </a:xfrm>
          <a:prstGeom prst="rect">
            <a:avLst/>
          </a:prstGeom>
          <a:noFill/>
          <a:ln>
            <a:noFill/>
          </a:ln>
          <a:effectLst>
            <a:reflection stA="14000" endPos="6000" dist="876300" dir="5400000" fadeDir="5400012" sy="-100000" algn="bl" rotWithShape="0"/>
          </a:effectLst>
        </p:spPr>
      </p:pic>
      <p:pic>
        <p:nvPicPr>
          <p:cNvPr id="1549" name="Google Shape;1549;p206"/>
          <p:cNvPicPr preferRelativeResize="0"/>
          <p:nvPr/>
        </p:nvPicPr>
        <p:blipFill rotWithShape="1">
          <a:blip r:embed="rId4">
            <a:alphaModFix/>
          </a:blip>
          <a:srcRect b="45686"/>
          <a:stretch/>
        </p:blipFill>
        <p:spPr>
          <a:xfrm>
            <a:off x="758134" y="698266"/>
            <a:ext cx="1434750" cy="966573"/>
          </a:xfrm>
          <a:prstGeom prst="rect">
            <a:avLst/>
          </a:prstGeom>
          <a:noFill/>
          <a:ln>
            <a:noFill/>
          </a:ln>
        </p:spPr>
      </p:pic>
      <p:sp>
        <p:nvSpPr>
          <p:cNvPr id="2" name="TextBox 1">
            <a:extLst>
              <a:ext uri="{FF2B5EF4-FFF2-40B4-BE49-F238E27FC236}">
                <a16:creationId xmlns:a16="http://schemas.microsoft.com/office/drawing/2014/main" id="{2EA62896-338C-4F81-BF05-3322F438A83A}"/>
              </a:ext>
            </a:extLst>
          </p:cNvPr>
          <p:cNvSpPr txBox="1"/>
          <p:nvPr/>
        </p:nvSpPr>
        <p:spPr>
          <a:xfrm>
            <a:off x="2722417" y="2951486"/>
            <a:ext cx="4752110" cy="523220"/>
          </a:xfrm>
          <a:prstGeom prst="rect">
            <a:avLst/>
          </a:prstGeom>
          <a:noFill/>
        </p:spPr>
        <p:txBody>
          <a:bodyPr wrap="square" rtlCol="0">
            <a:spAutoFit/>
          </a:bodyPr>
          <a:lstStyle/>
          <a:p>
            <a:pPr algn="ctr"/>
            <a:r>
              <a:rPr lang="en-US" sz="2800" dirty="0"/>
              <a:t>Editing Videos</a:t>
            </a:r>
          </a:p>
        </p:txBody>
      </p:sp>
    </p:spTree>
    <p:extLst>
      <p:ext uri="{BB962C8B-B14F-4D97-AF65-F5344CB8AC3E}">
        <p14:creationId xmlns:p14="http://schemas.microsoft.com/office/powerpoint/2010/main" val="3834255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5" name="Google Shape;1645;p216"/>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rgbClr val="5894F7"/>
                </a:solidFill>
                <a:hlinkClick r:id="rId3">
                  <a:extLst>
                    <a:ext uri="{A12FA001-AC4F-418D-AE19-62706E023703}">
                      <ahyp:hlinkClr xmlns:ahyp="http://schemas.microsoft.com/office/drawing/2018/hyperlinkcolor" val="tx"/>
                    </a:ext>
                  </a:extLst>
                </a:hlinkClick>
              </a:rPr>
              <a:t>Video Editing</a:t>
            </a:r>
            <a:endParaRPr>
              <a:solidFill>
                <a:srgbClr val="5894F7"/>
              </a:solidFill>
            </a:endParaRPr>
          </a:p>
        </p:txBody>
      </p:sp>
      <p:pic>
        <p:nvPicPr>
          <p:cNvPr id="1646" name="Google Shape;1646;p216"/>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47" name="Google Shape;1647;p216"/>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13" name="Google Shape;1572;p209">
            <a:extLst>
              <a:ext uri="{FF2B5EF4-FFF2-40B4-BE49-F238E27FC236}">
                <a16:creationId xmlns:a16="http://schemas.microsoft.com/office/drawing/2014/main" id="{159CCCF7-A944-43EF-93B8-0BC343A841B9}"/>
              </a:ext>
            </a:extLst>
          </p:cNvPr>
          <p:cNvSpPr txBox="1"/>
          <p:nvPr/>
        </p:nvSpPr>
        <p:spPr>
          <a:xfrm>
            <a:off x="187193" y="1005630"/>
            <a:ext cx="8658933" cy="3693288"/>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SzPts val="1400"/>
            </a:pPr>
            <a:r>
              <a:rPr lang="en" sz="1200" dirty="0">
                <a:latin typeface="Inter"/>
                <a:ea typeface="Inter"/>
                <a:cs typeface="Inter"/>
                <a:sym typeface="Inter"/>
              </a:rPr>
              <a:t>Video that is stored in Reflectivity by Swivl have several editing features available.   There are some video that have limited video editing capabilities (such as screen recorded project, or multi-camera projects).</a:t>
            </a:r>
          </a:p>
          <a:p>
            <a:pPr marL="139700" lvl="0" algn="l" rtl="0">
              <a:spcBef>
                <a:spcPts val="0"/>
              </a:spcBef>
              <a:spcAft>
                <a:spcPts val="0"/>
              </a:spcAft>
              <a:buSzPts val="1400"/>
            </a:pPr>
            <a:endParaRPr lang="en" sz="1200" dirty="0">
              <a:latin typeface="Inter"/>
              <a:ea typeface="Inter"/>
              <a:cs typeface="Inter"/>
              <a:sym typeface="Inter"/>
            </a:endParaRPr>
          </a:p>
          <a:p>
            <a:pPr marL="139700" lvl="0" algn="l" rtl="0">
              <a:spcBef>
                <a:spcPts val="0"/>
              </a:spcBef>
              <a:spcAft>
                <a:spcPts val="0"/>
              </a:spcAft>
              <a:buSzPts val="1400"/>
            </a:pPr>
            <a:r>
              <a:rPr lang="en" sz="1200" dirty="0">
                <a:latin typeface="Inter"/>
                <a:ea typeface="Inter"/>
                <a:cs typeface="Inter"/>
                <a:sym typeface="Inter"/>
              </a:rPr>
              <a:t>Editing options include:</a:t>
            </a:r>
          </a:p>
          <a:p>
            <a:pPr marL="139700" lvl="0" algn="l" rtl="0">
              <a:spcBef>
                <a:spcPts val="0"/>
              </a:spcBef>
              <a:spcAft>
                <a:spcPts val="0"/>
              </a:spcAft>
              <a:buSzPts val="1400"/>
            </a:pP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TRIM – Trimming allows you to edit out portions of your video from the beginning or the end (or both) of a video.</a:t>
            </a:r>
          </a:p>
          <a:p>
            <a:pPr marL="311150" lvl="0" indent="-171450" algn="l" rtl="0">
              <a:spcBef>
                <a:spcPts val="0"/>
              </a:spcBef>
              <a:spcAft>
                <a:spcPts val="0"/>
              </a:spcAft>
              <a:buSzPts val="1400"/>
              <a:buFont typeface="Arial" panose="020B0604020202020204" pitchFamily="34" charset="0"/>
              <a:buChar char="•"/>
            </a:pP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CUT – Cutting allows you to edit the midsection of a video.</a:t>
            </a:r>
          </a:p>
          <a:p>
            <a:pPr marL="311150" lvl="0" indent="-171450" algn="l" rtl="0">
              <a:spcBef>
                <a:spcPts val="0"/>
              </a:spcBef>
              <a:spcAft>
                <a:spcPts val="0"/>
              </a:spcAft>
              <a:buSzPts val="1400"/>
              <a:buFont typeface="Arial" panose="020B0604020202020204" pitchFamily="34" charset="0"/>
              <a:buChar char="•"/>
            </a:pP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THUMBNAIL – Selecting the thumbnail feature lets you choose how your video appears to others when it is shared.</a:t>
            </a:r>
          </a:p>
          <a:p>
            <a:pPr marL="311150" lvl="0" indent="-171450" algn="l" rtl="0">
              <a:spcBef>
                <a:spcPts val="0"/>
              </a:spcBef>
              <a:spcAft>
                <a:spcPts val="0"/>
              </a:spcAft>
              <a:buSzPts val="1400"/>
              <a:buFont typeface="Arial" panose="020B0604020202020204" pitchFamily="34" charset="0"/>
              <a:buChar char="•"/>
            </a:pP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MERGE – Merging allows you to take two or three smaller videos and merge them into one larger, single video.</a:t>
            </a:r>
          </a:p>
          <a:p>
            <a:pPr marL="311150" lvl="0" indent="-171450" algn="l" rtl="0">
              <a:spcBef>
                <a:spcPts val="0"/>
              </a:spcBef>
              <a:spcAft>
                <a:spcPts val="0"/>
              </a:spcAft>
              <a:buSzPts val="1400"/>
              <a:buFont typeface="Arial" panose="020B0604020202020204" pitchFamily="34" charset="0"/>
              <a:buChar char="•"/>
            </a:pPr>
            <a:endParaRPr lang="en" sz="1200" dirty="0">
              <a:latin typeface="Inter"/>
              <a:ea typeface="Inter"/>
              <a:cs typeface="Inter"/>
              <a:sym typeface="Inter"/>
            </a:endParaRPr>
          </a:p>
          <a:p>
            <a:pPr marL="311150" lvl="0" indent="-171450" algn="l" rtl="0">
              <a:spcBef>
                <a:spcPts val="0"/>
              </a:spcBef>
              <a:spcAft>
                <a:spcPts val="0"/>
              </a:spcAft>
              <a:buSzPts val="1400"/>
              <a:buFont typeface="Arial" panose="020B0604020202020204" pitchFamily="34" charset="0"/>
              <a:buChar char="•"/>
            </a:pPr>
            <a:r>
              <a:rPr lang="en" sz="1200" dirty="0">
                <a:latin typeface="Inter"/>
                <a:ea typeface="Inter"/>
                <a:cs typeface="Inter"/>
                <a:sym typeface="Inter"/>
              </a:rPr>
              <a:t>EDIT TITLE:   You can edit the title, description, and tags (if available) for any video.</a:t>
            </a:r>
          </a:p>
          <a:p>
            <a:pPr marL="311150" lvl="0" indent="-171450" algn="l" rtl="0">
              <a:spcBef>
                <a:spcPts val="0"/>
              </a:spcBef>
              <a:spcAft>
                <a:spcPts val="0"/>
              </a:spcAft>
              <a:buSzPts val="1400"/>
              <a:buFont typeface="Arial" panose="020B0604020202020204" pitchFamily="34" charset="0"/>
              <a:buChar char="•"/>
            </a:pPr>
            <a:endParaRPr lang="en" sz="1200" dirty="0">
              <a:latin typeface="Inter"/>
              <a:ea typeface="Inter"/>
              <a:cs typeface="Inter"/>
              <a:sym typeface="Inter"/>
            </a:endParaRPr>
          </a:p>
          <a:p>
            <a:pPr marL="139700" lvl="0" algn="l" rtl="0">
              <a:spcBef>
                <a:spcPts val="0"/>
              </a:spcBef>
              <a:spcAft>
                <a:spcPts val="0"/>
              </a:spcAft>
              <a:buSzPts val="1400"/>
            </a:pPr>
            <a:endParaRPr lang="en" sz="1200" dirty="0">
              <a:latin typeface="Inter"/>
              <a:ea typeface="Inter"/>
              <a:cs typeface="Inter"/>
              <a:sym typeface="Inter"/>
            </a:endParaRPr>
          </a:p>
          <a:p>
            <a:pPr marL="139700" lvl="0" algn="l" rtl="0">
              <a:spcBef>
                <a:spcPts val="0"/>
              </a:spcBef>
              <a:spcAft>
                <a:spcPts val="0"/>
              </a:spcAft>
              <a:buSzPts val="1400"/>
            </a:pPr>
            <a:r>
              <a:rPr lang="en" sz="1200" dirty="0">
                <a:latin typeface="Inter"/>
                <a:ea typeface="Inter"/>
                <a:cs typeface="Inter"/>
                <a:sym typeface="Inter"/>
              </a:rPr>
              <a:t>When using the trim, cut, and merge edit features, a </a:t>
            </a:r>
            <a:r>
              <a:rPr lang="en" sz="1200" b="1" i="1" u="sng" dirty="0">
                <a:latin typeface="Inter"/>
                <a:ea typeface="Inter"/>
                <a:cs typeface="Inter"/>
                <a:sym typeface="Inter"/>
              </a:rPr>
              <a:t>copy</a:t>
            </a:r>
            <a:r>
              <a:rPr lang="en" sz="1200" dirty="0">
                <a:latin typeface="Inter"/>
                <a:ea typeface="Inter"/>
                <a:cs typeface="Inter"/>
                <a:sym typeface="Inter"/>
              </a:rPr>
              <a:t> of the original video file is created.   </a:t>
            </a:r>
          </a:p>
          <a:p>
            <a:pPr marL="139700" lvl="0" algn="l" rtl="0">
              <a:spcBef>
                <a:spcPts val="0"/>
              </a:spcBef>
              <a:spcAft>
                <a:spcPts val="0"/>
              </a:spcAft>
              <a:buSzPts val="1400"/>
            </a:pPr>
            <a:r>
              <a:rPr lang="en" sz="1200" b="1" dirty="0">
                <a:latin typeface="Inter"/>
                <a:ea typeface="Inter"/>
                <a:cs typeface="Inter"/>
                <a:sym typeface="Inter"/>
              </a:rPr>
              <a:t>Using these features does not impact the original video</a:t>
            </a:r>
            <a:r>
              <a:rPr lang="en" sz="1200" dirty="0">
                <a:latin typeface="Inter"/>
                <a:ea typeface="Inter"/>
                <a:cs typeface="Inter"/>
                <a:sym typeface="Inter"/>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Google Shape;1644;p216"/>
          <p:cNvPicPr preferRelativeResize="0"/>
          <p:nvPr/>
        </p:nvPicPr>
        <p:blipFill>
          <a:blip r:embed="rId3">
            <a:alphaModFix/>
          </a:blip>
          <a:stretch>
            <a:fillRect/>
          </a:stretch>
        </p:blipFill>
        <p:spPr>
          <a:xfrm>
            <a:off x="4163290" y="974113"/>
            <a:ext cx="4773483" cy="3298938"/>
          </a:xfrm>
          <a:prstGeom prst="rect">
            <a:avLst/>
          </a:prstGeom>
          <a:noFill/>
          <a:ln>
            <a:noFill/>
          </a:ln>
        </p:spPr>
      </p:pic>
      <p:sp>
        <p:nvSpPr>
          <p:cNvPr id="1645" name="Google Shape;1645;p216"/>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rgbClr val="5894F7"/>
                </a:solidFill>
                <a:hlinkClick r:id="rId4">
                  <a:extLst>
                    <a:ext uri="{A12FA001-AC4F-418D-AE19-62706E023703}">
                      <ahyp:hlinkClr xmlns:ahyp="http://schemas.microsoft.com/office/drawing/2018/hyperlinkcolor" val="tx"/>
                    </a:ext>
                  </a:extLst>
                </a:hlinkClick>
              </a:rPr>
              <a:t>Video Editing</a:t>
            </a:r>
            <a:endParaRPr>
              <a:solidFill>
                <a:srgbClr val="5894F7"/>
              </a:solidFill>
            </a:endParaRPr>
          </a:p>
        </p:txBody>
      </p:sp>
      <p:pic>
        <p:nvPicPr>
          <p:cNvPr id="1646" name="Google Shape;1646;p216"/>
          <p:cNvPicPr preferRelativeResize="0"/>
          <p:nvPr/>
        </p:nvPicPr>
        <p:blipFill rotWithShape="1">
          <a:blip r:embed="rId5">
            <a:alphaModFix/>
          </a:blip>
          <a:srcRect t="58214"/>
          <a:stretch/>
        </p:blipFill>
        <p:spPr>
          <a:xfrm>
            <a:off x="8081350" y="4583133"/>
            <a:ext cx="941500" cy="477717"/>
          </a:xfrm>
          <a:prstGeom prst="rect">
            <a:avLst/>
          </a:prstGeom>
          <a:noFill/>
          <a:ln>
            <a:noFill/>
          </a:ln>
        </p:spPr>
      </p:pic>
      <p:pic>
        <p:nvPicPr>
          <p:cNvPr id="1647" name="Google Shape;1647;p216"/>
          <p:cNvPicPr preferRelativeResize="0"/>
          <p:nvPr/>
        </p:nvPicPr>
        <p:blipFill>
          <a:blip r:embed="rId6">
            <a:alphaModFix/>
          </a:blip>
          <a:stretch>
            <a:fillRect/>
          </a:stretch>
        </p:blipFill>
        <p:spPr>
          <a:xfrm>
            <a:off x="275125" y="233151"/>
            <a:ext cx="657150" cy="665450"/>
          </a:xfrm>
          <a:prstGeom prst="rect">
            <a:avLst/>
          </a:prstGeom>
          <a:noFill/>
          <a:ln>
            <a:noFill/>
          </a:ln>
        </p:spPr>
      </p:pic>
      <p:sp>
        <p:nvSpPr>
          <p:cNvPr id="1648" name="Google Shape;1648;p216"/>
          <p:cNvSpPr txBox="1"/>
          <p:nvPr/>
        </p:nvSpPr>
        <p:spPr>
          <a:xfrm>
            <a:off x="95890" y="979964"/>
            <a:ext cx="2071500" cy="3653278"/>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edit a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the video from your LIBRARY (left click once on the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With the video open, click on the 3 dots (far upper right corner of the window)</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a:t>
            </a:r>
            <a:r>
              <a:rPr lang="en" b="1" dirty="0">
                <a:latin typeface="Inter"/>
                <a:ea typeface="Inter"/>
                <a:cs typeface="Inter"/>
                <a:sym typeface="Inter"/>
              </a:rPr>
              <a:t>MORE </a:t>
            </a:r>
            <a:r>
              <a:rPr lang="en" dirty="0">
                <a:latin typeface="Inter"/>
                <a:ea typeface="Inter"/>
                <a:cs typeface="Inter"/>
                <a:sym typeface="Inter"/>
              </a:rPr>
              <a:t>from the dropdown menu. </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a:t>
            </a:r>
            <a:r>
              <a:rPr lang="en" b="1" dirty="0">
                <a:latin typeface="Inter"/>
                <a:ea typeface="Inter"/>
                <a:cs typeface="Inter"/>
                <a:sym typeface="Inter"/>
              </a:rPr>
              <a:t>Edit Video</a:t>
            </a:r>
            <a:r>
              <a:rPr lang="en" dirty="0">
                <a:latin typeface="Inter"/>
                <a:ea typeface="Inter"/>
                <a:cs typeface="Inter"/>
                <a:sym typeface="Inter"/>
              </a:rPr>
              <a:t>.</a:t>
            </a:r>
            <a:endParaRPr b="1" dirty="0">
              <a:latin typeface="Inter"/>
              <a:ea typeface="Inter"/>
              <a:cs typeface="Inter"/>
              <a:sym typeface="Inter"/>
            </a:endParaRPr>
          </a:p>
        </p:txBody>
      </p:sp>
      <p:sp>
        <p:nvSpPr>
          <p:cNvPr id="1649" name="Google Shape;1649;p216"/>
          <p:cNvSpPr txBox="1"/>
          <p:nvPr/>
        </p:nvSpPr>
        <p:spPr>
          <a:xfrm>
            <a:off x="4163290" y="4197538"/>
            <a:ext cx="3918060" cy="821733"/>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sz="1200" dirty="0">
                <a:latin typeface="Inter"/>
                <a:ea typeface="Inter"/>
                <a:cs typeface="Inter"/>
                <a:sym typeface="Inter"/>
              </a:rPr>
              <a:t>You are able to </a:t>
            </a:r>
            <a:r>
              <a:rPr lang="en" sz="1200" b="1" dirty="0">
                <a:latin typeface="Inter"/>
                <a:ea typeface="Inter"/>
                <a:cs typeface="Inter"/>
                <a:sym typeface="Inter"/>
              </a:rPr>
              <a:t>TRIM</a:t>
            </a:r>
            <a:r>
              <a:rPr lang="en" sz="1200" dirty="0">
                <a:latin typeface="Inter"/>
                <a:ea typeface="Inter"/>
                <a:cs typeface="Inter"/>
                <a:sym typeface="Inter"/>
              </a:rPr>
              <a:t> the beginning and/or end, </a:t>
            </a:r>
          </a:p>
          <a:p>
            <a:pPr marL="0" lvl="0" indent="0" rtl="0">
              <a:lnSpc>
                <a:spcPct val="115000"/>
              </a:lnSpc>
              <a:spcBef>
                <a:spcPts val="0"/>
              </a:spcBef>
              <a:spcAft>
                <a:spcPts val="0"/>
              </a:spcAft>
              <a:buNone/>
            </a:pPr>
            <a:r>
              <a:rPr lang="en" sz="1200" b="1" dirty="0">
                <a:latin typeface="Inter"/>
                <a:ea typeface="Inter"/>
                <a:cs typeface="Inter"/>
                <a:sym typeface="Inter"/>
              </a:rPr>
              <a:t>CUT</a:t>
            </a:r>
            <a:r>
              <a:rPr lang="en" sz="1200" dirty="0">
                <a:latin typeface="Inter"/>
                <a:ea typeface="Inter"/>
                <a:cs typeface="Inter"/>
                <a:sym typeface="Inter"/>
              </a:rPr>
              <a:t> time out of the video, and change your Thumbnail.</a:t>
            </a:r>
            <a:endParaRPr sz="1200" b="1" dirty="0">
              <a:latin typeface="Inter"/>
              <a:ea typeface="Inter"/>
              <a:cs typeface="Inter"/>
              <a:sym typeface="Inter"/>
            </a:endParaRPr>
          </a:p>
        </p:txBody>
      </p:sp>
      <p:sp>
        <p:nvSpPr>
          <p:cNvPr id="1650" name="Google Shape;1650;p216"/>
          <p:cNvSpPr/>
          <p:nvPr/>
        </p:nvSpPr>
        <p:spPr>
          <a:xfrm>
            <a:off x="4499733" y="3529296"/>
            <a:ext cx="762300" cy="237600"/>
          </a:xfrm>
          <a:prstGeom prst="roundRect">
            <a:avLst>
              <a:gd name="adj" fmla="val 16667"/>
            </a:avLst>
          </a:prstGeom>
          <a:noFill/>
          <a:ln w="38100" cap="flat" cmpd="sng">
            <a:solidFill>
              <a:srgbClr val="5894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16"/>
          <p:cNvSpPr/>
          <p:nvPr/>
        </p:nvSpPr>
        <p:spPr>
          <a:xfrm>
            <a:off x="6693837" y="3530960"/>
            <a:ext cx="762300" cy="237600"/>
          </a:xfrm>
          <a:prstGeom prst="roundRect">
            <a:avLst>
              <a:gd name="adj" fmla="val 16667"/>
            </a:avLst>
          </a:prstGeom>
          <a:noFill/>
          <a:ln w="38100" cap="flat" cmpd="sng">
            <a:solidFill>
              <a:srgbClr val="5894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2" name="Google Shape;1652;p216"/>
          <p:cNvPicPr preferRelativeResize="0"/>
          <p:nvPr/>
        </p:nvPicPr>
        <p:blipFill rotWithShape="1">
          <a:blip r:embed="rId7">
            <a:alphaModFix/>
          </a:blip>
          <a:srcRect l="10885" t="9312" r="8540" b="10680"/>
          <a:stretch/>
        </p:blipFill>
        <p:spPr>
          <a:xfrm>
            <a:off x="2417539" y="974113"/>
            <a:ext cx="1442900" cy="3223425"/>
          </a:xfrm>
          <a:prstGeom prst="rect">
            <a:avLst/>
          </a:prstGeom>
          <a:noFill/>
          <a:ln>
            <a:noFill/>
          </a:ln>
        </p:spPr>
      </p:pic>
      <p:sp>
        <p:nvSpPr>
          <p:cNvPr id="1653" name="Google Shape;1653;p216"/>
          <p:cNvSpPr/>
          <p:nvPr/>
        </p:nvSpPr>
        <p:spPr>
          <a:xfrm>
            <a:off x="3354565" y="898601"/>
            <a:ext cx="657300" cy="648000"/>
          </a:xfrm>
          <a:prstGeom prst="ellipse">
            <a:avLst/>
          </a:prstGeom>
          <a:noFill/>
          <a:ln w="38100" cap="flat" cmpd="sng">
            <a:solidFill>
              <a:srgbClr val="5894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6"/>
          <p:cNvSpPr/>
          <p:nvPr/>
        </p:nvSpPr>
        <p:spPr>
          <a:xfrm>
            <a:off x="2346626" y="2379401"/>
            <a:ext cx="1360800" cy="323400"/>
          </a:xfrm>
          <a:prstGeom prst="roundRect">
            <a:avLst>
              <a:gd name="adj" fmla="val 16667"/>
            </a:avLst>
          </a:prstGeom>
          <a:noFill/>
          <a:ln w="38100" cap="flat" cmpd="sng">
            <a:solidFill>
              <a:srgbClr val="5894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68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5" name="Google Shape;1645;p216"/>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Video Editing</a:t>
            </a:r>
            <a:r>
              <a:rPr lang="en" u="sng" dirty="0">
                <a:solidFill>
                  <a:srgbClr val="5894F7"/>
                </a:solidFill>
              </a:rPr>
              <a:t> – TRIM Feature</a:t>
            </a:r>
            <a:endParaRPr dirty="0">
              <a:solidFill>
                <a:srgbClr val="5894F7"/>
              </a:solidFill>
            </a:endParaRPr>
          </a:p>
        </p:txBody>
      </p:sp>
      <p:pic>
        <p:nvPicPr>
          <p:cNvPr id="1646" name="Google Shape;1646;p216"/>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47" name="Google Shape;1647;p216"/>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1648" name="Google Shape;1648;p216"/>
          <p:cNvSpPr txBox="1"/>
          <p:nvPr/>
        </p:nvSpPr>
        <p:spPr>
          <a:xfrm>
            <a:off x="95889" y="979964"/>
            <a:ext cx="2675019" cy="4148798"/>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a:t>
            </a:r>
            <a:r>
              <a:rPr lang="en" b="1" dirty="0">
                <a:latin typeface="Inter"/>
                <a:ea typeface="Inter"/>
                <a:cs typeface="Inter"/>
                <a:sym typeface="Inter"/>
              </a:rPr>
              <a:t>TRIM</a:t>
            </a:r>
            <a:r>
              <a:rPr lang="en" dirty="0">
                <a:latin typeface="Inter"/>
                <a:ea typeface="Inter"/>
                <a:cs typeface="Inter"/>
                <a:sym typeface="Inter"/>
              </a:rPr>
              <a:t> a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on the TRIM button to enable the feature.</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Drag the white sliders to select the area you want to trim.</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on the </a:t>
            </a:r>
            <a:r>
              <a:rPr lang="en" b="1" dirty="0">
                <a:latin typeface="Inter"/>
                <a:ea typeface="Inter"/>
                <a:cs typeface="Inter"/>
                <a:sym typeface="Inter"/>
              </a:rPr>
              <a:t>APPLY TRIM </a:t>
            </a:r>
            <a:r>
              <a:rPr lang="en" dirty="0">
                <a:latin typeface="Inter"/>
                <a:ea typeface="Inter"/>
                <a:cs typeface="Inter"/>
                <a:sym typeface="Inter"/>
              </a:rPr>
              <a:t>button.</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the </a:t>
            </a:r>
            <a:r>
              <a:rPr lang="en" b="1" dirty="0">
                <a:latin typeface="Inter"/>
                <a:ea typeface="Inter"/>
                <a:cs typeface="Inter"/>
                <a:sym typeface="Inter"/>
              </a:rPr>
              <a:t>SAVE</a:t>
            </a:r>
            <a:r>
              <a:rPr lang="en" dirty="0">
                <a:latin typeface="Inter"/>
                <a:ea typeface="Inter"/>
                <a:cs typeface="Inter"/>
                <a:sym typeface="Inter"/>
              </a:rPr>
              <a:t> button to save a copy to your video library.</a:t>
            </a:r>
          </a:p>
          <a:p>
            <a:pPr marL="342900" lvl="0" indent="-342900" rtl="0">
              <a:lnSpc>
                <a:spcPct val="115000"/>
              </a:lnSpc>
              <a:spcBef>
                <a:spcPts val="0"/>
              </a:spcBef>
              <a:spcAft>
                <a:spcPts val="0"/>
              </a:spcAft>
              <a:buFont typeface="+mj-lt"/>
              <a:buAutoNum type="arabicPeriod"/>
            </a:pPr>
            <a:endParaRPr lang="en"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Your original video will remain unedited.  A copy of the trimmed video will be saved.</a:t>
            </a:r>
            <a:endParaRPr dirty="0">
              <a:latin typeface="Inter"/>
              <a:ea typeface="Inter"/>
              <a:cs typeface="Inter"/>
              <a:sym typeface="Inter"/>
            </a:endParaRPr>
          </a:p>
        </p:txBody>
      </p:sp>
      <p:pic>
        <p:nvPicPr>
          <p:cNvPr id="4098" name="Picture 2">
            <a:extLst>
              <a:ext uri="{FF2B5EF4-FFF2-40B4-BE49-F238E27FC236}">
                <a16:creationId xmlns:a16="http://schemas.microsoft.com/office/drawing/2014/main" id="{EF6F2EA7-9384-4E08-81EA-0054E3074D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1174" y="1110961"/>
            <a:ext cx="5942191" cy="292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8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7"/>
          <p:cNvPicPr preferRelativeResize="0"/>
          <p:nvPr/>
        </p:nvPicPr>
        <p:blipFill>
          <a:blip r:embed="rId3">
            <a:alphaModFix/>
          </a:blip>
          <a:stretch>
            <a:fillRect/>
          </a:stretch>
        </p:blipFill>
        <p:spPr>
          <a:xfrm>
            <a:off x="236950" y="201700"/>
            <a:ext cx="605225" cy="606575"/>
          </a:xfrm>
          <a:prstGeom prst="rect">
            <a:avLst/>
          </a:prstGeom>
          <a:noFill/>
          <a:ln>
            <a:noFill/>
          </a:ln>
        </p:spPr>
      </p:pic>
      <p:sp>
        <p:nvSpPr>
          <p:cNvPr id="120" name="Google Shape;120;p37"/>
          <p:cNvSpPr txBox="1"/>
          <p:nvPr/>
        </p:nvSpPr>
        <p:spPr>
          <a:xfrm>
            <a:off x="4301769" y="1746987"/>
            <a:ext cx="4268365" cy="20466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600"/>
              </a:spcBef>
              <a:spcAft>
                <a:spcPts val="0"/>
              </a:spcAft>
              <a:buNone/>
            </a:pPr>
            <a:r>
              <a:rPr lang="en" sz="1800" b="1" u="sng" dirty="0">
                <a:solidFill>
                  <a:srgbClr val="222222"/>
                </a:solidFill>
                <a:latin typeface="Inter"/>
                <a:ea typeface="Inter"/>
                <a:cs typeface="Inter"/>
                <a:sym typeface="Inter"/>
                <a:hlinkClick r:id="rId4" action="ppaction://hlinksldjump">
                  <a:extLst>
                    <a:ext uri="{A12FA001-AC4F-418D-AE19-62706E023703}">
                      <ahyp:hlinkClr xmlns:ahyp="http://schemas.microsoft.com/office/drawing/2018/hyperlinkcolor" val="tx"/>
                    </a:ext>
                  </a:extLst>
                </a:hlinkClick>
              </a:rPr>
              <a:t>Reflectivity by Swivl Basics</a:t>
            </a:r>
            <a:endParaRPr sz="1800" b="1" dirty="0">
              <a:solidFill>
                <a:srgbClr val="222222"/>
              </a:solidFill>
              <a:latin typeface="Inter"/>
              <a:ea typeface="Inter"/>
              <a:cs typeface="Inter"/>
              <a:sym typeface="Inter"/>
            </a:endParaRPr>
          </a:p>
          <a:p>
            <a:pPr marL="457200" lvl="0" indent="-304800" algn="l" rtl="0">
              <a:lnSpc>
                <a:spcPct val="115000"/>
              </a:lnSpc>
              <a:spcBef>
                <a:spcPts val="500"/>
              </a:spcBef>
              <a:spcAft>
                <a:spcPts val="0"/>
              </a:spcAft>
              <a:buClr>
                <a:srgbClr val="222222"/>
              </a:buClr>
              <a:buSzPts val="1200"/>
              <a:buFont typeface="Inter"/>
              <a:buChar char="●"/>
            </a:pPr>
            <a:r>
              <a:rPr lang="en" sz="1200" dirty="0">
                <a:solidFill>
                  <a:srgbClr val="222222"/>
                </a:solidFill>
                <a:latin typeface="Inter"/>
                <a:ea typeface="Inter"/>
                <a:cs typeface="Inter"/>
                <a:sym typeface="Inter"/>
              </a:rPr>
              <a:t>Using the Reflectivity website (using the laptop only)</a:t>
            </a:r>
            <a:endParaRPr sz="1200" dirty="0">
              <a:solidFill>
                <a:srgbClr val="222222"/>
              </a:solidFill>
              <a:latin typeface="Inter"/>
              <a:ea typeface="Inter"/>
              <a:cs typeface="Inter"/>
              <a:sym typeface="Inter"/>
            </a:endParaRPr>
          </a:p>
          <a:p>
            <a:pPr marL="457200" lvl="0" indent="-304800" algn="l" rtl="0">
              <a:lnSpc>
                <a:spcPct val="115000"/>
              </a:lnSpc>
              <a:spcBef>
                <a:spcPts val="0"/>
              </a:spcBef>
              <a:spcAft>
                <a:spcPts val="0"/>
              </a:spcAft>
              <a:buClr>
                <a:srgbClr val="222222"/>
              </a:buClr>
              <a:buSzPts val="1200"/>
              <a:buFont typeface="Inter"/>
              <a:buChar char="●"/>
            </a:pPr>
            <a:r>
              <a:rPr lang="en" sz="1200" dirty="0">
                <a:solidFill>
                  <a:srgbClr val="222222"/>
                </a:solidFill>
                <a:latin typeface="Inter"/>
                <a:ea typeface="Inter"/>
                <a:cs typeface="Inter"/>
                <a:sym typeface="Inter"/>
              </a:rPr>
              <a:t>Uploading</a:t>
            </a:r>
            <a:endParaRPr sz="1200" dirty="0">
              <a:solidFill>
                <a:srgbClr val="222222"/>
              </a:solidFill>
              <a:latin typeface="Inter"/>
              <a:ea typeface="Inter"/>
              <a:cs typeface="Inter"/>
              <a:sym typeface="Inter"/>
            </a:endParaRPr>
          </a:p>
          <a:p>
            <a:pPr marL="457200" lvl="0" indent="-304800" algn="l" rtl="0">
              <a:lnSpc>
                <a:spcPct val="115000"/>
              </a:lnSpc>
              <a:spcBef>
                <a:spcPts val="0"/>
              </a:spcBef>
              <a:spcAft>
                <a:spcPts val="0"/>
              </a:spcAft>
              <a:buClr>
                <a:srgbClr val="222222"/>
              </a:buClr>
              <a:buSzPts val="1200"/>
              <a:buFont typeface="Inter"/>
              <a:buChar char="●"/>
            </a:pPr>
            <a:r>
              <a:rPr lang="en" sz="1200" dirty="0">
                <a:solidFill>
                  <a:srgbClr val="222222"/>
                </a:solidFill>
                <a:latin typeface="Inter"/>
                <a:ea typeface="Inter"/>
                <a:cs typeface="Inter"/>
                <a:sym typeface="Inter"/>
              </a:rPr>
              <a:t>Editing</a:t>
            </a:r>
            <a:endParaRPr sz="1200" dirty="0">
              <a:solidFill>
                <a:srgbClr val="222222"/>
              </a:solidFill>
              <a:latin typeface="Inter"/>
              <a:ea typeface="Inter"/>
              <a:cs typeface="Inter"/>
              <a:sym typeface="Inter"/>
            </a:endParaRPr>
          </a:p>
          <a:p>
            <a:pPr marL="457200" lvl="0" indent="-304800" algn="l" rtl="0">
              <a:lnSpc>
                <a:spcPct val="115000"/>
              </a:lnSpc>
              <a:spcBef>
                <a:spcPts val="0"/>
              </a:spcBef>
              <a:spcAft>
                <a:spcPts val="0"/>
              </a:spcAft>
              <a:buClr>
                <a:srgbClr val="222222"/>
              </a:buClr>
              <a:buSzPts val="1200"/>
              <a:buFont typeface="Inter"/>
              <a:buChar char="●"/>
            </a:pPr>
            <a:r>
              <a:rPr lang="en" sz="1200" dirty="0">
                <a:solidFill>
                  <a:srgbClr val="222222"/>
                </a:solidFill>
                <a:latin typeface="Inter"/>
                <a:ea typeface="Inter"/>
                <a:cs typeface="Inter"/>
                <a:sym typeface="Inter"/>
              </a:rPr>
              <a:t>Sharing</a:t>
            </a:r>
            <a:endParaRPr sz="1200" dirty="0">
              <a:solidFill>
                <a:srgbClr val="222222"/>
              </a:solidFill>
              <a:latin typeface="Inter"/>
              <a:ea typeface="Inter"/>
              <a:cs typeface="Inter"/>
              <a:sym typeface="Inter"/>
            </a:endParaRPr>
          </a:p>
          <a:p>
            <a:pPr marL="457200" lvl="0" indent="-304800" algn="l" rtl="0">
              <a:lnSpc>
                <a:spcPct val="115000"/>
              </a:lnSpc>
              <a:spcBef>
                <a:spcPts val="0"/>
              </a:spcBef>
              <a:spcAft>
                <a:spcPts val="0"/>
              </a:spcAft>
              <a:buClr>
                <a:srgbClr val="222222"/>
              </a:buClr>
              <a:buSzPts val="1200"/>
              <a:buFont typeface="Inter"/>
              <a:buChar char="●"/>
            </a:pPr>
            <a:r>
              <a:rPr lang="en" sz="1200" dirty="0">
                <a:solidFill>
                  <a:srgbClr val="222222"/>
                </a:solidFill>
                <a:latin typeface="Inter"/>
                <a:ea typeface="Inter"/>
                <a:cs typeface="Inter"/>
                <a:sym typeface="Inter"/>
              </a:rPr>
              <a:t>Sessions Mode</a:t>
            </a:r>
            <a:endParaRPr sz="1200" dirty="0">
              <a:solidFill>
                <a:srgbClr val="222222"/>
              </a:solidFill>
              <a:latin typeface="Inter"/>
              <a:ea typeface="Inter"/>
              <a:cs typeface="Inter"/>
              <a:sym typeface="Inter"/>
            </a:endParaRPr>
          </a:p>
        </p:txBody>
      </p:sp>
      <p:sp>
        <p:nvSpPr>
          <p:cNvPr id="2" name="Title 1">
            <a:extLst>
              <a:ext uri="{FF2B5EF4-FFF2-40B4-BE49-F238E27FC236}">
                <a16:creationId xmlns:a16="http://schemas.microsoft.com/office/drawing/2014/main" id="{AF6CF441-B803-483B-A052-01CBC6AB667E}"/>
              </a:ext>
            </a:extLst>
          </p:cNvPr>
          <p:cNvSpPr>
            <a:spLocks noGrp="1"/>
          </p:cNvSpPr>
          <p:nvPr>
            <p:ph type="title"/>
          </p:nvPr>
        </p:nvSpPr>
        <p:spPr>
          <a:xfrm>
            <a:off x="320050" y="1935070"/>
            <a:ext cx="2915100" cy="814853"/>
          </a:xfrm>
        </p:spPr>
        <p:txBody>
          <a:bodyPr/>
          <a:lstStyle/>
          <a:p>
            <a:r>
              <a:rPr lang="en-US" dirty="0"/>
              <a:t>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5" name="Google Shape;1645;p216"/>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Video Editing</a:t>
            </a:r>
            <a:r>
              <a:rPr lang="en" u="sng" dirty="0">
                <a:solidFill>
                  <a:srgbClr val="5894F7"/>
                </a:solidFill>
              </a:rPr>
              <a:t> – CUT Feature</a:t>
            </a:r>
            <a:endParaRPr dirty="0">
              <a:solidFill>
                <a:srgbClr val="5894F7"/>
              </a:solidFill>
            </a:endParaRPr>
          </a:p>
        </p:txBody>
      </p:sp>
      <p:pic>
        <p:nvPicPr>
          <p:cNvPr id="1646" name="Google Shape;1646;p216"/>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47" name="Google Shape;1647;p216"/>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1648" name="Google Shape;1648;p216"/>
          <p:cNvSpPr txBox="1"/>
          <p:nvPr/>
        </p:nvSpPr>
        <p:spPr>
          <a:xfrm>
            <a:off x="95889" y="979964"/>
            <a:ext cx="2795285" cy="4148798"/>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a:t>
            </a:r>
            <a:r>
              <a:rPr lang="en" b="1" dirty="0">
                <a:latin typeface="Inter"/>
                <a:ea typeface="Inter"/>
                <a:cs typeface="Inter"/>
                <a:sym typeface="Inter"/>
              </a:rPr>
              <a:t>CUT</a:t>
            </a:r>
            <a:r>
              <a:rPr lang="en" dirty="0">
                <a:latin typeface="Inter"/>
                <a:ea typeface="Inter"/>
                <a:cs typeface="Inter"/>
                <a:sym typeface="Inter"/>
              </a:rPr>
              <a:t> a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on the CUT button to enable the feature.</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Move the sliders to select the area you want to cut (the red selected area will be removed).</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on the </a:t>
            </a:r>
            <a:r>
              <a:rPr lang="en" b="1" dirty="0">
                <a:latin typeface="Inter"/>
                <a:ea typeface="Inter"/>
                <a:cs typeface="Inter"/>
                <a:sym typeface="Inter"/>
              </a:rPr>
              <a:t>APPLY TRIM </a:t>
            </a:r>
            <a:r>
              <a:rPr lang="en" dirty="0">
                <a:latin typeface="Inter"/>
                <a:ea typeface="Inter"/>
                <a:cs typeface="Inter"/>
                <a:sym typeface="Inter"/>
              </a:rPr>
              <a:t>button.</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the </a:t>
            </a:r>
            <a:r>
              <a:rPr lang="en" b="1" dirty="0">
                <a:latin typeface="Inter"/>
                <a:ea typeface="Inter"/>
                <a:cs typeface="Inter"/>
                <a:sym typeface="Inter"/>
              </a:rPr>
              <a:t>SAVE</a:t>
            </a:r>
            <a:r>
              <a:rPr lang="en" dirty="0">
                <a:latin typeface="Inter"/>
                <a:ea typeface="Inter"/>
                <a:cs typeface="Inter"/>
                <a:sym typeface="Inter"/>
              </a:rPr>
              <a:t> button to save a copy to your video library.</a:t>
            </a:r>
          </a:p>
          <a:p>
            <a:pPr marL="342900" lvl="0" indent="-342900" rtl="0">
              <a:lnSpc>
                <a:spcPct val="115000"/>
              </a:lnSpc>
              <a:spcBef>
                <a:spcPts val="0"/>
              </a:spcBef>
              <a:spcAft>
                <a:spcPts val="0"/>
              </a:spcAft>
              <a:buFont typeface="+mj-lt"/>
              <a:buAutoNum type="arabicPeriod"/>
            </a:pPr>
            <a:endParaRPr lang="en" sz="1050"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Your original video will remain unedited.  A copy of the cut video will be saved.</a:t>
            </a:r>
            <a:endParaRPr dirty="0">
              <a:latin typeface="Inter"/>
              <a:ea typeface="Inter"/>
              <a:cs typeface="Inter"/>
              <a:sym typeface="Inter"/>
            </a:endParaRPr>
          </a:p>
        </p:txBody>
      </p:sp>
      <p:pic>
        <p:nvPicPr>
          <p:cNvPr id="6146" name="Picture 2">
            <a:extLst>
              <a:ext uri="{FF2B5EF4-FFF2-40B4-BE49-F238E27FC236}">
                <a16:creationId xmlns:a16="http://schemas.microsoft.com/office/drawing/2014/main" id="{FA0E4BB3-CFA9-445C-B19C-63645268052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01386" y="1117888"/>
            <a:ext cx="5914013" cy="290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7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5" name="Google Shape;1645;p216"/>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dirty="0">
                <a:solidFill>
                  <a:srgbClr val="5894F7"/>
                </a:solidFill>
                <a:hlinkClick r:id="rId3">
                  <a:extLst>
                    <a:ext uri="{A12FA001-AC4F-418D-AE19-62706E023703}">
                      <ahyp:hlinkClr xmlns:ahyp="http://schemas.microsoft.com/office/drawing/2018/hyperlinkcolor" val="tx"/>
                    </a:ext>
                  </a:extLst>
                </a:hlinkClick>
              </a:rPr>
              <a:t>Video Editing</a:t>
            </a:r>
            <a:r>
              <a:rPr lang="en" u="sng" dirty="0">
                <a:solidFill>
                  <a:srgbClr val="5894F7"/>
                </a:solidFill>
              </a:rPr>
              <a:t> – MERGE Feature</a:t>
            </a:r>
            <a:endParaRPr dirty="0">
              <a:solidFill>
                <a:srgbClr val="5894F7"/>
              </a:solidFill>
            </a:endParaRPr>
          </a:p>
        </p:txBody>
      </p:sp>
      <p:pic>
        <p:nvPicPr>
          <p:cNvPr id="1646" name="Google Shape;1646;p216"/>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47" name="Google Shape;1647;p216"/>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1648" name="Google Shape;1648;p216"/>
          <p:cNvSpPr txBox="1"/>
          <p:nvPr/>
        </p:nvSpPr>
        <p:spPr>
          <a:xfrm>
            <a:off x="95889" y="979964"/>
            <a:ext cx="3374675" cy="3901038"/>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a:t>
            </a:r>
            <a:r>
              <a:rPr lang="en" b="1" dirty="0">
                <a:latin typeface="Inter"/>
                <a:ea typeface="Inter"/>
                <a:cs typeface="Inter"/>
                <a:sym typeface="Inter"/>
              </a:rPr>
              <a:t>MERGE</a:t>
            </a:r>
            <a:r>
              <a:rPr lang="en" dirty="0">
                <a:latin typeface="Inter"/>
                <a:ea typeface="Inter"/>
                <a:cs typeface="Inter"/>
                <a:sym typeface="Inter"/>
              </a:rPr>
              <a:t> videos:</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In the video LIBRARY, select </a:t>
            </a:r>
            <a:r>
              <a:rPr lang="en" b="1" dirty="0">
                <a:latin typeface="Inter"/>
                <a:ea typeface="Inter"/>
                <a:cs typeface="Inter"/>
                <a:sym typeface="Inter"/>
              </a:rPr>
              <a:t>up to</a:t>
            </a:r>
            <a:r>
              <a:rPr lang="en" dirty="0">
                <a:latin typeface="Inter"/>
                <a:ea typeface="Inter"/>
                <a:cs typeface="Inter"/>
                <a:sym typeface="Inter"/>
              </a:rPr>
              <a:t> </a:t>
            </a:r>
            <a:r>
              <a:rPr lang="en" b="1" dirty="0">
                <a:latin typeface="Inter"/>
                <a:ea typeface="Inter"/>
                <a:cs typeface="Inter"/>
                <a:sym typeface="Inter"/>
              </a:rPr>
              <a:t>three</a:t>
            </a:r>
            <a:r>
              <a:rPr lang="en" dirty="0">
                <a:latin typeface="Inter"/>
                <a:ea typeface="Inter"/>
                <a:cs typeface="Inter"/>
                <a:sym typeface="Inter"/>
              </a:rPr>
              <a:t> videos you want to merge into one video by clicking on the blue square of each video (hovering over the videos).</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the </a:t>
            </a:r>
            <a:r>
              <a:rPr lang="en" b="1" dirty="0">
                <a:latin typeface="Inter"/>
                <a:ea typeface="Inter"/>
                <a:cs typeface="Inter"/>
                <a:sym typeface="Inter"/>
              </a:rPr>
              <a:t>MERGE</a:t>
            </a:r>
            <a:r>
              <a:rPr lang="en" dirty="0">
                <a:latin typeface="Inter"/>
                <a:ea typeface="Inter"/>
                <a:cs typeface="Inter"/>
                <a:sym typeface="Inter"/>
              </a:rPr>
              <a:t> button that is located across the bottom of the window.</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A merge dialog box will display where you can name the merged project and give the project a description.</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Click the </a:t>
            </a:r>
            <a:r>
              <a:rPr lang="en" b="1" dirty="0">
                <a:latin typeface="Inter"/>
                <a:ea typeface="Inter"/>
                <a:cs typeface="Inter"/>
                <a:sym typeface="Inter"/>
              </a:rPr>
              <a:t>SAVE</a:t>
            </a:r>
            <a:r>
              <a:rPr lang="en" dirty="0">
                <a:latin typeface="Inter"/>
                <a:ea typeface="Inter"/>
                <a:cs typeface="Inter"/>
                <a:sym typeface="Inter"/>
              </a:rPr>
              <a:t> button to save a copy to your video library.</a:t>
            </a:r>
          </a:p>
        </p:txBody>
      </p:sp>
      <p:pic>
        <p:nvPicPr>
          <p:cNvPr id="7170" name="Picture 2">
            <a:extLst>
              <a:ext uri="{FF2B5EF4-FFF2-40B4-BE49-F238E27FC236}">
                <a16:creationId xmlns:a16="http://schemas.microsoft.com/office/drawing/2014/main" id="{487B5EFD-D1BC-44DB-B81B-DAB370AE48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05787" y="935185"/>
            <a:ext cx="5294081" cy="2602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3DFA5E-B702-493A-967A-3DB49852715E}"/>
              </a:ext>
            </a:extLst>
          </p:cNvPr>
          <p:cNvSpPr txBox="1"/>
          <p:nvPr/>
        </p:nvSpPr>
        <p:spPr>
          <a:xfrm>
            <a:off x="3655954" y="3553880"/>
            <a:ext cx="5294081" cy="1223668"/>
          </a:xfrm>
          <a:prstGeom prst="rect">
            <a:avLst/>
          </a:prstGeom>
          <a:noFill/>
        </p:spPr>
        <p:txBody>
          <a:bodyPr wrap="square">
            <a:spAutoFit/>
          </a:bodyPr>
          <a:lstStyle/>
          <a:p>
            <a:pPr lvl="0" rtl="0">
              <a:lnSpc>
                <a:spcPct val="115000"/>
              </a:lnSpc>
              <a:spcBef>
                <a:spcPts val="0"/>
              </a:spcBef>
              <a:spcAft>
                <a:spcPts val="0"/>
              </a:spcAft>
            </a:pPr>
            <a:r>
              <a:rPr lang="en-US" dirty="0">
                <a:latin typeface="Inter"/>
                <a:ea typeface="Inter"/>
                <a:cs typeface="Inter"/>
                <a:sym typeface="Inter"/>
              </a:rPr>
              <a:t>Note:  Your original videos will remain unedited.  A copy of the merged video will be saved.</a:t>
            </a:r>
          </a:p>
          <a:p>
            <a:pPr lvl="0" rtl="0">
              <a:lnSpc>
                <a:spcPct val="115000"/>
              </a:lnSpc>
              <a:spcBef>
                <a:spcPts val="0"/>
              </a:spcBef>
              <a:spcAft>
                <a:spcPts val="0"/>
              </a:spcAft>
            </a:pPr>
            <a:endParaRPr lang="en-US" sz="900" dirty="0">
              <a:latin typeface="Inter"/>
              <a:ea typeface="Inter"/>
              <a:cs typeface="Inter"/>
              <a:sym typeface="Inter"/>
            </a:endParaRPr>
          </a:p>
          <a:p>
            <a:pPr lvl="0" rtl="0">
              <a:lnSpc>
                <a:spcPct val="115000"/>
              </a:lnSpc>
              <a:spcBef>
                <a:spcPts val="0"/>
              </a:spcBef>
              <a:spcAft>
                <a:spcPts val="0"/>
              </a:spcAft>
            </a:pPr>
            <a:r>
              <a:rPr lang="en-US" dirty="0">
                <a:latin typeface="Inter"/>
                <a:ea typeface="Inter"/>
                <a:cs typeface="Inter"/>
                <a:sym typeface="Inter"/>
              </a:rPr>
              <a:t>**If you’ve selected </a:t>
            </a:r>
            <a:r>
              <a:rPr lang="en-US" u="sng" dirty="0">
                <a:latin typeface="Inter"/>
                <a:ea typeface="Inter"/>
                <a:cs typeface="Inter"/>
                <a:sym typeface="Inter"/>
              </a:rPr>
              <a:t>more than</a:t>
            </a:r>
            <a:r>
              <a:rPr lang="en-US" dirty="0">
                <a:latin typeface="Inter"/>
                <a:ea typeface="Inter"/>
                <a:cs typeface="Inter"/>
                <a:sym typeface="Inter"/>
              </a:rPr>
              <a:t> 3 videos, the merge button will not be available (it will be greyed out)</a:t>
            </a:r>
          </a:p>
        </p:txBody>
      </p:sp>
    </p:spTree>
    <p:extLst>
      <p:ext uri="{BB962C8B-B14F-4D97-AF65-F5344CB8AC3E}">
        <p14:creationId xmlns:p14="http://schemas.microsoft.com/office/powerpoint/2010/main" val="1049192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206"/>
          <p:cNvPicPr preferRelativeResize="0"/>
          <p:nvPr/>
        </p:nvPicPr>
        <p:blipFill rotWithShape="1">
          <a:blip r:embed="rId3">
            <a:alphaModFix amt="44000"/>
          </a:blip>
          <a:srcRect l="-17960" t="-1220" r="17960" b="1219"/>
          <a:stretch/>
        </p:blipFill>
        <p:spPr>
          <a:xfrm>
            <a:off x="970400" y="152400"/>
            <a:ext cx="6151245" cy="4838699"/>
          </a:xfrm>
          <a:prstGeom prst="rect">
            <a:avLst/>
          </a:prstGeom>
          <a:noFill/>
          <a:ln>
            <a:noFill/>
          </a:ln>
          <a:effectLst>
            <a:reflection stA="14000" endPos="6000" dist="876300" dir="5400000" fadeDir="5400012" sy="-100000" algn="bl" rotWithShape="0"/>
          </a:effectLst>
        </p:spPr>
      </p:pic>
      <p:pic>
        <p:nvPicPr>
          <p:cNvPr id="1549" name="Google Shape;1549;p206"/>
          <p:cNvPicPr preferRelativeResize="0"/>
          <p:nvPr/>
        </p:nvPicPr>
        <p:blipFill rotWithShape="1">
          <a:blip r:embed="rId4">
            <a:alphaModFix/>
          </a:blip>
          <a:srcRect b="44978"/>
          <a:stretch/>
        </p:blipFill>
        <p:spPr>
          <a:xfrm>
            <a:off x="758134" y="698266"/>
            <a:ext cx="1434750" cy="979185"/>
          </a:xfrm>
          <a:prstGeom prst="rect">
            <a:avLst/>
          </a:prstGeom>
          <a:noFill/>
          <a:ln>
            <a:noFill/>
          </a:ln>
        </p:spPr>
      </p:pic>
      <p:sp>
        <p:nvSpPr>
          <p:cNvPr id="2" name="TextBox 1">
            <a:extLst>
              <a:ext uri="{FF2B5EF4-FFF2-40B4-BE49-F238E27FC236}">
                <a16:creationId xmlns:a16="http://schemas.microsoft.com/office/drawing/2014/main" id="{2EA62896-338C-4F81-BF05-3322F438A83A}"/>
              </a:ext>
            </a:extLst>
          </p:cNvPr>
          <p:cNvSpPr txBox="1"/>
          <p:nvPr/>
        </p:nvSpPr>
        <p:spPr>
          <a:xfrm>
            <a:off x="2729345" y="2556632"/>
            <a:ext cx="4752110" cy="523220"/>
          </a:xfrm>
          <a:prstGeom prst="rect">
            <a:avLst/>
          </a:prstGeom>
          <a:noFill/>
        </p:spPr>
        <p:txBody>
          <a:bodyPr wrap="square" rtlCol="0">
            <a:spAutoFit/>
          </a:bodyPr>
          <a:lstStyle/>
          <a:p>
            <a:pPr algn="ctr"/>
            <a:r>
              <a:rPr lang="en-US" sz="2800" dirty="0"/>
              <a:t>Sharing Videos</a:t>
            </a:r>
          </a:p>
        </p:txBody>
      </p:sp>
    </p:spTree>
    <p:extLst>
      <p:ext uri="{BB962C8B-B14F-4D97-AF65-F5344CB8AC3E}">
        <p14:creationId xmlns:p14="http://schemas.microsoft.com/office/powerpoint/2010/main" val="3892008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18"/>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Sharing Your Videos</a:t>
            </a:r>
            <a:endParaRPr dirty="0">
              <a:solidFill>
                <a:srgbClr val="5894F7"/>
              </a:solidFill>
            </a:endParaRPr>
          </a:p>
        </p:txBody>
      </p:sp>
      <p:pic>
        <p:nvPicPr>
          <p:cNvPr id="1670" name="Google Shape;1670;p218"/>
          <p:cNvPicPr preferRelativeResize="0"/>
          <p:nvPr/>
        </p:nvPicPr>
        <p:blipFill rotWithShape="1">
          <a:blip r:embed="rId3">
            <a:alphaModFix/>
          </a:blip>
          <a:srcRect t="58214"/>
          <a:stretch/>
        </p:blipFill>
        <p:spPr>
          <a:xfrm>
            <a:off x="8081350" y="4583133"/>
            <a:ext cx="941500" cy="477717"/>
          </a:xfrm>
          <a:prstGeom prst="rect">
            <a:avLst/>
          </a:prstGeom>
          <a:noFill/>
          <a:ln>
            <a:noFill/>
          </a:ln>
        </p:spPr>
      </p:pic>
      <p:pic>
        <p:nvPicPr>
          <p:cNvPr id="1671" name="Google Shape;1671;p218"/>
          <p:cNvPicPr preferRelativeResize="0"/>
          <p:nvPr/>
        </p:nvPicPr>
        <p:blipFill>
          <a:blip r:embed="rId4">
            <a:alphaModFix/>
          </a:blip>
          <a:stretch>
            <a:fillRect/>
          </a:stretch>
        </p:blipFill>
        <p:spPr>
          <a:xfrm>
            <a:off x="275125" y="233151"/>
            <a:ext cx="657150" cy="665450"/>
          </a:xfrm>
          <a:prstGeom prst="rect">
            <a:avLst/>
          </a:prstGeom>
          <a:noFill/>
          <a:ln>
            <a:noFill/>
          </a:ln>
        </p:spPr>
      </p:pic>
      <p:sp>
        <p:nvSpPr>
          <p:cNvPr id="1675" name="Google Shape;1675;p218"/>
          <p:cNvSpPr txBox="1"/>
          <p:nvPr/>
        </p:nvSpPr>
        <p:spPr>
          <a:xfrm>
            <a:off x="436332" y="1097116"/>
            <a:ext cx="8195049" cy="31577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latin typeface="Inter"/>
                <a:ea typeface="Inter"/>
                <a:cs typeface="Inter"/>
                <a:sym typeface="Inter"/>
              </a:rPr>
              <a:t>When you upload a video to your Swivl Library, </a:t>
            </a:r>
            <a:r>
              <a:rPr lang="en" u="sng" dirty="0">
                <a:latin typeface="Inter"/>
                <a:ea typeface="Inter"/>
                <a:cs typeface="Inter"/>
                <a:sym typeface="Inter"/>
              </a:rPr>
              <a:t>it remains private in your LIBRARY until you have chosen to share the video</a:t>
            </a:r>
            <a:r>
              <a:rPr lang="en" dirty="0">
                <a:latin typeface="Inter"/>
                <a:ea typeface="Inter"/>
                <a:cs typeface="Inter"/>
                <a:sym typeface="Inter"/>
              </a:rPr>
              <a:t>.   However, as a Reflectivity member, all of your videos are visible by any Reflectivity administrator.</a:t>
            </a:r>
          </a:p>
          <a:p>
            <a:pPr marL="0" lvl="0" indent="0" algn="l" rtl="0">
              <a:lnSpc>
                <a:spcPct val="115000"/>
              </a:lnSpc>
              <a:spcBef>
                <a:spcPts val="0"/>
              </a:spcBef>
              <a:spcAft>
                <a:spcPts val="0"/>
              </a:spcAft>
              <a:buNone/>
            </a:pPr>
            <a:endParaRPr lang="en" b="1" dirty="0">
              <a:latin typeface="Inter"/>
              <a:ea typeface="Inter"/>
              <a:cs typeface="Inter"/>
              <a:sym typeface="Inter"/>
            </a:endParaRPr>
          </a:p>
          <a:p>
            <a:pPr marL="0" lvl="0" indent="0" algn="l" rtl="0">
              <a:lnSpc>
                <a:spcPct val="115000"/>
              </a:lnSpc>
              <a:spcBef>
                <a:spcPts val="0"/>
              </a:spcBef>
              <a:spcAft>
                <a:spcPts val="0"/>
              </a:spcAft>
              <a:buNone/>
            </a:pPr>
            <a:r>
              <a:rPr lang="en" dirty="0">
                <a:latin typeface="Inter"/>
                <a:ea typeface="Inter"/>
                <a:cs typeface="Inter"/>
                <a:sym typeface="Inter"/>
              </a:rPr>
              <a:t>There are several ways to share your video:</a:t>
            </a:r>
          </a:p>
          <a:p>
            <a:pPr marL="285750" indent="-285750">
              <a:lnSpc>
                <a:spcPct val="115000"/>
              </a:lnSpc>
              <a:buFont typeface="Arial" panose="020B0604020202020204" pitchFamily="34" charset="0"/>
              <a:buChar char="•"/>
            </a:pPr>
            <a:r>
              <a:rPr lang="en" dirty="0">
                <a:solidFill>
                  <a:schemeClr val="bg2"/>
                </a:solidFill>
                <a:latin typeface="Inter"/>
                <a:ea typeface="Inter"/>
                <a:cs typeface="Inter"/>
                <a:sym typeface="Inter"/>
              </a:rPr>
              <a:t>Direct </a:t>
            </a:r>
            <a:r>
              <a:rPr lang="en" dirty="0">
                <a:latin typeface="Inter"/>
                <a:ea typeface="Inter"/>
                <a:cs typeface="Inter"/>
                <a:sym typeface="Inter"/>
              </a:rPr>
              <a:t>sharing with other Reflectivity members</a:t>
            </a:r>
          </a:p>
          <a:p>
            <a:pPr marL="285750" indent="-285750">
              <a:lnSpc>
                <a:spcPct val="115000"/>
              </a:lnSpc>
              <a:buFont typeface="Arial" panose="020B0604020202020204" pitchFamily="34" charset="0"/>
              <a:buChar char="•"/>
            </a:pPr>
            <a:r>
              <a:rPr lang="en" dirty="0">
                <a:latin typeface="Inter"/>
                <a:ea typeface="Inter"/>
                <a:cs typeface="Inter"/>
                <a:sym typeface="Inter"/>
              </a:rPr>
              <a:t>Share to a group within Reflectivity</a:t>
            </a:r>
          </a:p>
          <a:p>
            <a:pPr marL="285750" indent="-285750">
              <a:lnSpc>
                <a:spcPct val="115000"/>
              </a:lnSpc>
              <a:buFont typeface="Arial" panose="020B0604020202020204" pitchFamily="34" charset="0"/>
              <a:buChar char="•"/>
            </a:pPr>
            <a:r>
              <a:rPr lang="en" dirty="0">
                <a:latin typeface="Inter"/>
                <a:ea typeface="Inter"/>
                <a:cs typeface="Inter"/>
                <a:sym typeface="Inter"/>
              </a:rPr>
              <a:t>Share an unlisted weblink</a:t>
            </a:r>
          </a:p>
          <a:p>
            <a:pPr marL="285750" indent="-285750">
              <a:lnSpc>
                <a:spcPct val="115000"/>
              </a:lnSpc>
              <a:buFont typeface="Arial" panose="020B0604020202020204" pitchFamily="34" charset="0"/>
              <a:buChar char="•"/>
            </a:pPr>
            <a:r>
              <a:rPr lang="en" dirty="0">
                <a:latin typeface="Inter"/>
                <a:ea typeface="Inter"/>
                <a:cs typeface="Inter"/>
                <a:sym typeface="Inter"/>
              </a:rPr>
              <a:t>Unshare</a:t>
            </a:r>
          </a:p>
          <a:p>
            <a:pPr marL="285750" lvl="0" indent="-285750" algn="l" rtl="0">
              <a:lnSpc>
                <a:spcPct val="115000"/>
              </a:lnSpc>
              <a:spcBef>
                <a:spcPts val="0"/>
              </a:spcBef>
              <a:spcAft>
                <a:spcPts val="0"/>
              </a:spcAft>
              <a:buFont typeface="Arial" panose="020B0604020202020204" pitchFamily="34" charset="0"/>
              <a:buChar char="•"/>
            </a:pPr>
            <a:endParaRPr lang="en" dirty="0">
              <a:latin typeface="Inter"/>
              <a:ea typeface="Inter"/>
              <a:cs typeface="Inter"/>
              <a:sym typeface="Inter"/>
            </a:endParaRPr>
          </a:p>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Duplicate Feature and Uses</a:t>
            </a:r>
          </a:p>
          <a:p>
            <a:pPr marL="285750" lvl="0" indent="-285750" algn="l" rtl="0">
              <a:lnSpc>
                <a:spcPct val="115000"/>
              </a:lnSpc>
              <a:spcBef>
                <a:spcPts val="0"/>
              </a:spcBef>
              <a:spcAft>
                <a:spcPts val="0"/>
              </a:spcAft>
              <a:buFont typeface="Arial" panose="020B0604020202020204" pitchFamily="34" charset="0"/>
              <a:buChar char="•"/>
            </a:pPr>
            <a:endParaRPr dirty="0">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18"/>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Share Your Videos - </a:t>
            </a:r>
            <a:r>
              <a:rPr lang="en" u="sng" dirty="0">
                <a:solidFill>
                  <a:srgbClr val="5894F7"/>
                </a:solidFill>
                <a:hlinkClick r:id="rId3">
                  <a:extLst>
                    <a:ext uri="{A12FA001-AC4F-418D-AE19-62706E023703}">
                      <ahyp:hlinkClr xmlns:ahyp="http://schemas.microsoft.com/office/drawing/2018/hyperlinkcolor" val="tx"/>
                    </a:ext>
                  </a:extLst>
                </a:hlinkClick>
              </a:rPr>
              <a:t>Direct</a:t>
            </a:r>
            <a:endParaRPr dirty="0">
              <a:solidFill>
                <a:srgbClr val="5894F7"/>
              </a:solidFill>
            </a:endParaRPr>
          </a:p>
        </p:txBody>
      </p:sp>
      <p:pic>
        <p:nvPicPr>
          <p:cNvPr id="1670" name="Google Shape;1670;p218"/>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71" name="Google Shape;1671;p218"/>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1674" name="Google Shape;1674;p218"/>
          <p:cNvSpPr txBox="1"/>
          <p:nvPr/>
        </p:nvSpPr>
        <p:spPr>
          <a:xfrm>
            <a:off x="3013687" y="4136012"/>
            <a:ext cx="2570573" cy="680156"/>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Click on the Share arrow </a:t>
            </a:r>
          </a:p>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Select </a:t>
            </a:r>
            <a:r>
              <a:rPr lang="en" b="1" dirty="0">
                <a:latin typeface="Inter"/>
                <a:ea typeface="Inter"/>
                <a:cs typeface="Inter"/>
                <a:sym typeface="Inter"/>
              </a:rPr>
              <a:t>DIRECT</a:t>
            </a:r>
            <a:endParaRPr b="1" dirty="0">
              <a:latin typeface="Inter"/>
              <a:ea typeface="Inter"/>
              <a:cs typeface="Inter"/>
              <a:sym typeface="Inter"/>
            </a:endParaRPr>
          </a:p>
        </p:txBody>
      </p:sp>
      <p:sp>
        <p:nvSpPr>
          <p:cNvPr id="1675" name="Google Shape;1675;p218"/>
          <p:cNvSpPr txBox="1"/>
          <p:nvPr/>
        </p:nvSpPr>
        <p:spPr>
          <a:xfrm>
            <a:off x="5814191" y="3920368"/>
            <a:ext cx="290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latin typeface="Inter"/>
                <a:ea typeface="Inter"/>
                <a:cs typeface="Inter"/>
                <a:sym typeface="Inter"/>
              </a:rPr>
              <a:t>Enter the email address of another Teams user, or select a name “From your team”.</a:t>
            </a:r>
            <a:endParaRPr b="1" dirty="0">
              <a:latin typeface="Inter"/>
              <a:ea typeface="Inter"/>
              <a:cs typeface="Inter"/>
              <a:sym typeface="Inter"/>
            </a:endParaRPr>
          </a:p>
        </p:txBody>
      </p:sp>
      <p:pic>
        <p:nvPicPr>
          <p:cNvPr id="1677" name="Google Shape;1677;p218"/>
          <p:cNvPicPr preferRelativeResize="0"/>
          <p:nvPr/>
        </p:nvPicPr>
        <p:blipFill>
          <a:blip r:embed="rId6">
            <a:alphaModFix/>
          </a:blip>
          <a:stretch>
            <a:fillRect/>
          </a:stretch>
        </p:blipFill>
        <p:spPr>
          <a:xfrm>
            <a:off x="3278192" y="2133600"/>
            <a:ext cx="1936432" cy="2014578"/>
          </a:xfrm>
          <a:prstGeom prst="rect">
            <a:avLst/>
          </a:prstGeom>
          <a:noFill/>
          <a:ln>
            <a:noFill/>
          </a:ln>
        </p:spPr>
      </p:pic>
      <p:sp>
        <p:nvSpPr>
          <p:cNvPr id="1678" name="Google Shape;1678;p218"/>
          <p:cNvSpPr/>
          <p:nvPr/>
        </p:nvSpPr>
        <p:spPr>
          <a:xfrm>
            <a:off x="4239490" y="2175164"/>
            <a:ext cx="540327" cy="43603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0" name="Google Shape;1680;p218"/>
          <p:cNvPicPr preferRelativeResize="0"/>
          <p:nvPr/>
        </p:nvPicPr>
        <p:blipFill>
          <a:blip r:embed="rId7">
            <a:alphaModFix/>
          </a:blip>
          <a:stretch>
            <a:fillRect/>
          </a:stretch>
        </p:blipFill>
        <p:spPr>
          <a:xfrm>
            <a:off x="5848766" y="1989146"/>
            <a:ext cx="2470890" cy="1940519"/>
          </a:xfrm>
          <a:prstGeom prst="rect">
            <a:avLst/>
          </a:prstGeom>
          <a:noFill/>
          <a:ln>
            <a:noFill/>
          </a:ln>
        </p:spPr>
      </p:pic>
      <p:cxnSp>
        <p:nvCxnSpPr>
          <p:cNvPr id="1672" name="Google Shape;1672;p218"/>
          <p:cNvCxnSpPr/>
          <p:nvPr/>
        </p:nvCxnSpPr>
        <p:spPr>
          <a:xfrm rot="10800000" flipH="1">
            <a:off x="6630461" y="2728780"/>
            <a:ext cx="907500" cy="3000"/>
          </a:xfrm>
          <a:prstGeom prst="straightConnector1">
            <a:avLst/>
          </a:prstGeom>
          <a:noFill/>
          <a:ln w="19050" cap="flat" cmpd="sng">
            <a:solidFill>
              <a:srgbClr val="FF0000"/>
            </a:solidFill>
            <a:prstDash val="solid"/>
            <a:round/>
            <a:headEnd type="none" w="med" len="med"/>
            <a:tailEnd type="triangle" w="med" len="med"/>
          </a:ln>
        </p:spPr>
      </p:cxnSp>
      <p:cxnSp>
        <p:nvCxnSpPr>
          <p:cNvPr id="1673" name="Google Shape;1673;p218"/>
          <p:cNvCxnSpPr/>
          <p:nvPr/>
        </p:nvCxnSpPr>
        <p:spPr>
          <a:xfrm rot="10800000" flipH="1">
            <a:off x="6811091" y="3631507"/>
            <a:ext cx="907500" cy="3000"/>
          </a:xfrm>
          <a:prstGeom prst="straightConnector1">
            <a:avLst/>
          </a:prstGeom>
          <a:noFill/>
          <a:ln w="19050" cap="flat" cmpd="sng">
            <a:solidFill>
              <a:srgbClr val="FF0000"/>
            </a:solidFill>
            <a:prstDash val="solid"/>
            <a:round/>
            <a:headEnd type="none" w="med" len="med"/>
            <a:tailEnd type="triangle" w="med" len="med"/>
          </a:ln>
        </p:spPr>
      </p:cxnSp>
      <p:sp>
        <p:nvSpPr>
          <p:cNvPr id="14" name="Google Shape;1678;p218">
            <a:extLst>
              <a:ext uri="{FF2B5EF4-FFF2-40B4-BE49-F238E27FC236}">
                <a16:creationId xmlns:a16="http://schemas.microsoft.com/office/drawing/2014/main" id="{24BF1807-3A4F-4344-A0FA-E1E117EF48B6}"/>
              </a:ext>
            </a:extLst>
          </p:cNvPr>
          <p:cNvSpPr/>
          <p:nvPr/>
        </p:nvSpPr>
        <p:spPr>
          <a:xfrm>
            <a:off x="3389318" y="2516832"/>
            <a:ext cx="748800" cy="27486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48;p216">
            <a:extLst>
              <a:ext uri="{FF2B5EF4-FFF2-40B4-BE49-F238E27FC236}">
                <a16:creationId xmlns:a16="http://schemas.microsoft.com/office/drawing/2014/main" id="{5AC14B74-7FAA-48F0-86DA-1F1CD8D07F00}"/>
              </a:ext>
            </a:extLst>
          </p:cNvPr>
          <p:cNvSpPr txBox="1"/>
          <p:nvPr/>
        </p:nvSpPr>
        <p:spPr>
          <a:xfrm>
            <a:off x="275125" y="2016430"/>
            <a:ext cx="2474056" cy="216671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share a video:</a:t>
            </a:r>
          </a:p>
          <a:p>
            <a:pPr lvl="0" rtl="0">
              <a:lnSpc>
                <a:spcPct val="115000"/>
              </a:lnSpc>
              <a:spcBef>
                <a:spcPts val="0"/>
              </a:spcBef>
              <a:spcAft>
                <a:spcPts val="0"/>
              </a:spcAft>
            </a:pPr>
            <a:r>
              <a:rPr lang="en" dirty="0">
                <a:latin typeface="Inter"/>
                <a:ea typeface="Inter"/>
                <a:cs typeface="Inter"/>
                <a:sym typeface="Inter"/>
              </a:rPr>
              <a:t>Select the video from your LIBRARY.</a:t>
            </a:r>
          </a:p>
          <a:p>
            <a:pPr lvl="0" rtl="0">
              <a:lnSpc>
                <a:spcPct val="115000"/>
              </a:lnSpc>
              <a:spcBef>
                <a:spcPts val="0"/>
              </a:spcBef>
              <a:spcAft>
                <a:spcPts val="0"/>
              </a:spcAft>
            </a:pPr>
            <a:endParaRPr lang="en"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 can either open the video OR use the Share arrow from the Library main screen.</a:t>
            </a:r>
          </a:p>
        </p:txBody>
      </p:sp>
      <p:sp>
        <p:nvSpPr>
          <p:cNvPr id="17" name="TextBox 16">
            <a:extLst>
              <a:ext uri="{FF2B5EF4-FFF2-40B4-BE49-F238E27FC236}">
                <a16:creationId xmlns:a16="http://schemas.microsoft.com/office/drawing/2014/main" id="{F91777EC-3837-4AD8-8E04-2EBDCC9AB6AE}"/>
              </a:ext>
            </a:extLst>
          </p:cNvPr>
          <p:cNvSpPr txBox="1"/>
          <p:nvPr/>
        </p:nvSpPr>
        <p:spPr>
          <a:xfrm>
            <a:off x="275125" y="952036"/>
            <a:ext cx="8747725" cy="1064394"/>
          </a:xfrm>
          <a:prstGeom prst="rect">
            <a:avLst/>
          </a:prstGeom>
          <a:noFill/>
        </p:spPr>
        <p:txBody>
          <a:bodyPr wrap="square">
            <a:spAutoFit/>
          </a:bodyPr>
          <a:lstStyle/>
          <a:p>
            <a:pPr>
              <a:lnSpc>
                <a:spcPct val="115000"/>
              </a:lnSpc>
            </a:pPr>
            <a:r>
              <a:rPr lang="en" dirty="0">
                <a:latin typeface="Inter"/>
                <a:ea typeface="Inter"/>
                <a:cs typeface="Inter"/>
                <a:sym typeface="Inter"/>
              </a:rPr>
              <a:t>When you </a:t>
            </a:r>
            <a:r>
              <a:rPr lang="en" dirty="0">
                <a:solidFill>
                  <a:schemeClr val="accent3">
                    <a:lumMod val="75000"/>
                  </a:schemeClr>
                </a:solidFill>
                <a:latin typeface="Inter"/>
                <a:ea typeface="Inter"/>
                <a:cs typeface="Inter"/>
                <a:sym typeface="Inter"/>
              </a:rPr>
              <a:t>DIRECT</a:t>
            </a:r>
            <a:r>
              <a:rPr lang="en" dirty="0">
                <a:latin typeface="Inter"/>
                <a:ea typeface="Inter"/>
                <a:cs typeface="Inter"/>
                <a:sym typeface="Inter"/>
              </a:rPr>
              <a:t> share a video from your Library with one or more of your Reflectivity Swivl Teams members, they will receive an email notification that a video has been shared with them.  They will be prompted to sign in to their Reflectivity Swivl account.  They will watch the video from </a:t>
            </a:r>
            <a:r>
              <a:rPr lang="en" u="sng" dirty="0">
                <a:latin typeface="Inter"/>
                <a:ea typeface="Inter"/>
                <a:cs typeface="Inter"/>
                <a:sym typeface="Inter"/>
              </a:rPr>
              <a:t>their</a:t>
            </a:r>
            <a:r>
              <a:rPr lang="en" dirty="0">
                <a:latin typeface="Inter"/>
                <a:ea typeface="Inter"/>
                <a:cs typeface="Inter"/>
                <a:sym typeface="Inter"/>
              </a:rPr>
              <a:t> FEED library.   They will be able to leave comments on your video.</a:t>
            </a:r>
          </a:p>
        </p:txBody>
      </p:sp>
    </p:spTree>
    <p:extLst>
      <p:ext uri="{BB962C8B-B14F-4D97-AF65-F5344CB8AC3E}">
        <p14:creationId xmlns:p14="http://schemas.microsoft.com/office/powerpoint/2010/main" val="84087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219"/>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Share to a</a:t>
            </a:r>
            <a:r>
              <a:rPr lang="en" dirty="0">
                <a:solidFill>
                  <a:schemeClr val="accent3"/>
                </a:solidFill>
              </a:rPr>
              <a:t> </a:t>
            </a:r>
            <a:r>
              <a:rPr lang="en" u="sng" dirty="0">
                <a:solidFill>
                  <a:srgbClr val="5894F7"/>
                </a:solidFill>
                <a:hlinkClick r:id="rId3">
                  <a:extLst>
                    <a:ext uri="{A12FA001-AC4F-418D-AE19-62706E023703}">
                      <ahyp:hlinkClr xmlns:ahyp="http://schemas.microsoft.com/office/drawing/2018/hyperlinkcolor" val="tx"/>
                    </a:ext>
                  </a:extLst>
                </a:hlinkClick>
              </a:rPr>
              <a:t>Group in </a:t>
            </a:r>
            <a:r>
              <a:rPr lang="en" u="sng" dirty="0">
                <a:solidFill>
                  <a:schemeClr val="accent3"/>
                </a:solidFill>
                <a:latin typeface="Inter"/>
                <a:ea typeface="Inter"/>
                <a:cs typeface="Inter"/>
                <a:sym typeface="Inter"/>
              </a:rPr>
              <a:t>Reflectivity</a:t>
            </a:r>
            <a:endParaRPr u="sng" dirty="0">
              <a:solidFill>
                <a:schemeClr val="accent3"/>
              </a:solidFill>
            </a:endParaRPr>
          </a:p>
        </p:txBody>
      </p:sp>
      <p:pic>
        <p:nvPicPr>
          <p:cNvPr id="1686" name="Google Shape;1686;p219"/>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87" name="Google Shape;1687;p219"/>
          <p:cNvPicPr preferRelativeResize="0"/>
          <p:nvPr/>
        </p:nvPicPr>
        <p:blipFill>
          <a:blip r:embed="rId5">
            <a:alphaModFix/>
          </a:blip>
          <a:stretch>
            <a:fillRect/>
          </a:stretch>
        </p:blipFill>
        <p:spPr>
          <a:xfrm>
            <a:off x="275125" y="233151"/>
            <a:ext cx="657150" cy="665450"/>
          </a:xfrm>
          <a:prstGeom prst="rect">
            <a:avLst/>
          </a:prstGeom>
          <a:noFill/>
          <a:ln>
            <a:noFill/>
          </a:ln>
        </p:spPr>
      </p:pic>
      <p:pic>
        <p:nvPicPr>
          <p:cNvPr id="1688" name="Google Shape;1688;p219"/>
          <p:cNvPicPr preferRelativeResize="0"/>
          <p:nvPr/>
        </p:nvPicPr>
        <p:blipFill>
          <a:blip r:embed="rId6">
            <a:alphaModFix/>
          </a:blip>
          <a:stretch>
            <a:fillRect/>
          </a:stretch>
        </p:blipFill>
        <p:spPr>
          <a:xfrm>
            <a:off x="6116781" y="2049057"/>
            <a:ext cx="2306923" cy="1919134"/>
          </a:xfrm>
          <a:prstGeom prst="rect">
            <a:avLst/>
          </a:prstGeom>
          <a:noFill/>
          <a:ln>
            <a:noFill/>
          </a:ln>
        </p:spPr>
      </p:pic>
      <p:cxnSp>
        <p:nvCxnSpPr>
          <p:cNvPr id="1689" name="Google Shape;1689;p219"/>
          <p:cNvCxnSpPr>
            <a:cxnSpLocks/>
          </p:cNvCxnSpPr>
          <p:nvPr/>
        </p:nvCxnSpPr>
        <p:spPr>
          <a:xfrm>
            <a:off x="6289964" y="3130721"/>
            <a:ext cx="657000" cy="0"/>
          </a:xfrm>
          <a:prstGeom prst="straightConnector1">
            <a:avLst/>
          </a:prstGeom>
          <a:noFill/>
          <a:ln w="28575" cap="flat" cmpd="sng">
            <a:solidFill>
              <a:srgbClr val="FF0000"/>
            </a:solidFill>
            <a:prstDash val="solid"/>
            <a:round/>
            <a:headEnd type="none" w="med" len="med"/>
            <a:tailEnd type="triangle" w="med" len="med"/>
          </a:ln>
        </p:spPr>
      </p:cxnSp>
      <p:cxnSp>
        <p:nvCxnSpPr>
          <p:cNvPr id="1690" name="Google Shape;1690;p219"/>
          <p:cNvCxnSpPr/>
          <p:nvPr/>
        </p:nvCxnSpPr>
        <p:spPr>
          <a:xfrm rot="10800000" flipH="1">
            <a:off x="6995833" y="3752494"/>
            <a:ext cx="907500" cy="3000"/>
          </a:xfrm>
          <a:prstGeom prst="straightConnector1">
            <a:avLst/>
          </a:prstGeom>
          <a:noFill/>
          <a:ln w="28575" cap="flat" cmpd="sng">
            <a:solidFill>
              <a:srgbClr val="FF0000"/>
            </a:solidFill>
            <a:prstDash val="solid"/>
            <a:round/>
            <a:headEnd type="none" w="med" len="med"/>
            <a:tailEnd type="triangle" w="med" len="med"/>
          </a:ln>
        </p:spPr>
      </p:cxnSp>
      <p:sp>
        <p:nvSpPr>
          <p:cNvPr id="1692" name="Google Shape;1692;p219"/>
          <p:cNvSpPr txBox="1"/>
          <p:nvPr/>
        </p:nvSpPr>
        <p:spPr>
          <a:xfrm>
            <a:off x="6289963" y="3920260"/>
            <a:ext cx="2610269"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latin typeface="Inter"/>
                <a:ea typeface="Inter"/>
                <a:cs typeface="Inter"/>
                <a:sym typeface="Inter"/>
              </a:rPr>
              <a:t>Choose the group you would like to share the video to and click Share. </a:t>
            </a:r>
            <a:endParaRPr b="1" dirty="0">
              <a:latin typeface="Inter"/>
              <a:ea typeface="Inter"/>
              <a:cs typeface="Inter"/>
              <a:sym typeface="Inter"/>
            </a:endParaRPr>
          </a:p>
        </p:txBody>
      </p:sp>
      <p:pic>
        <p:nvPicPr>
          <p:cNvPr id="1694" name="Google Shape;1694;p219"/>
          <p:cNvPicPr preferRelativeResize="0"/>
          <p:nvPr/>
        </p:nvPicPr>
        <p:blipFill>
          <a:blip r:embed="rId7">
            <a:alphaModFix/>
          </a:blip>
          <a:stretch>
            <a:fillRect/>
          </a:stretch>
        </p:blipFill>
        <p:spPr>
          <a:xfrm>
            <a:off x="3742879" y="2134548"/>
            <a:ext cx="1794323" cy="1992346"/>
          </a:xfrm>
          <a:prstGeom prst="rect">
            <a:avLst/>
          </a:prstGeom>
          <a:noFill/>
          <a:ln>
            <a:noFill/>
          </a:ln>
        </p:spPr>
      </p:pic>
      <p:sp>
        <p:nvSpPr>
          <p:cNvPr id="1696" name="Google Shape;1696;p219"/>
          <p:cNvSpPr/>
          <p:nvPr/>
        </p:nvSpPr>
        <p:spPr>
          <a:xfrm>
            <a:off x="4668982" y="2134548"/>
            <a:ext cx="433562" cy="47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96;p219">
            <a:extLst>
              <a:ext uri="{FF2B5EF4-FFF2-40B4-BE49-F238E27FC236}">
                <a16:creationId xmlns:a16="http://schemas.microsoft.com/office/drawing/2014/main" id="{1A78CC9C-8F4D-4F99-A895-58B590E820E1}"/>
              </a:ext>
            </a:extLst>
          </p:cNvPr>
          <p:cNvSpPr/>
          <p:nvPr/>
        </p:nvSpPr>
        <p:spPr>
          <a:xfrm>
            <a:off x="3913908" y="2769824"/>
            <a:ext cx="658091" cy="23661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74;p218">
            <a:extLst>
              <a:ext uri="{FF2B5EF4-FFF2-40B4-BE49-F238E27FC236}">
                <a16:creationId xmlns:a16="http://schemas.microsoft.com/office/drawing/2014/main" id="{7369A788-C27F-4723-AD10-49C6198C40EF}"/>
              </a:ext>
            </a:extLst>
          </p:cNvPr>
          <p:cNvSpPr txBox="1"/>
          <p:nvPr/>
        </p:nvSpPr>
        <p:spPr>
          <a:xfrm>
            <a:off x="3428360" y="4143273"/>
            <a:ext cx="2570573" cy="680156"/>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Click on the Share arrow </a:t>
            </a:r>
          </a:p>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Select </a:t>
            </a:r>
            <a:r>
              <a:rPr lang="en" b="1" dirty="0">
                <a:latin typeface="Inter"/>
                <a:ea typeface="Inter"/>
                <a:cs typeface="Inter"/>
                <a:sym typeface="Inter"/>
              </a:rPr>
              <a:t>GROUP</a:t>
            </a:r>
            <a:endParaRPr b="1" dirty="0">
              <a:latin typeface="Inter"/>
              <a:ea typeface="Inter"/>
              <a:cs typeface="Inter"/>
              <a:sym typeface="Inter"/>
            </a:endParaRPr>
          </a:p>
        </p:txBody>
      </p:sp>
      <p:sp>
        <p:nvSpPr>
          <p:cNvPr id="17" name="Google Shape;1648;p216">
            <a:extLst>
              <a:ext uri="{FF2B5EF4-FFF2-40B4-BE49-F238E27FC236}">
                <a16:creationId xmlns:a16="http://schemas.microsoft.com/office/drawing/2014/main" id="{17DAA3D0-EF56-4597-B817-9FEF7EFC9B20}"/>
              </a:ext>
            </a:extLst>
          </p:cNvPr>
          <p:cNvSpPr txBox="1"/>
          <p:nvPr/>
        </p:nvSpPr>
        <p:spPr>
          <a:xfrm>
            <a:off x="275125" y="2714680"/>
            <a:ext cx="2474056" cy="216671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share a video:</a:t>
            </a:r>
          </a:p>
          <a:p>
            <a:pPr lvl="0" rtl="0">
              <a:lnSpc>
                <a:spcPct val="115000"/>
              </a:lnSpc>
              <a:spcBef>
                <a:spcPts val="0"/>
              </a:spcBef>
              <a:spcAft>
                <a:spcPts val="0"/>
              </a:spcAft>
            </a:pPr>
            <a:r>
              <a:rPr lang="en" dirty="0">
                <a:latin typeface="Inter"/>
                <a:ea typeface="Inter"/>
                <a:cs typeface="Inter"/>
                <a:sym typeface="Inter"/>
              </a:rPr>
              <a:t>Select the video from your LIBRARY.</a:t>
            </a:r>
          </a:p>
          <a:p>
            <a:pPr lvl="0" rtl="0">
              <a:lnSpc>
                <a:spcPct val="115000"/>
              </a:lnSpc>
              <a:spcBef>
                <a:spcPts val="0"/>
              </a:spcBef>
              <a:spcAft>
                <a:spcPts val="0"/>
              </a:spcAft>
            </a:pPr>
            <a:endParaRPr lang="en"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 can either open the video OR use the Share arrow from the Library main screen.</a:t>
            </a:r>
          </a:p>
        </p:txBody>
      </p:sp>
      <p:sp>
        <p:nvSpPr>
          <p:cNvPr id="18" name="TextBox 17">
            <a:extLst>
              <a:ext uri="{FF2B5EF4-FFF2-40B4-BE49-F238E27FC236}">
                <a16:creationId xmlns:a16="http://schemas.microsoft.com/office/drawing/2014/main" id="{0B82FCCA-EA8F-471C-A59D-0AF1E1F70BB7}"/>
              </a:ext>
            </a:extLst>
          </p:cNvPr>
          <p:cNvSpPr txBox="1"/>
          <p:nvPr/>
        </p:nvSpPr>
        <p:spPr>
          <a:xfrm>
            <a:off x="275125" y="952036"/>
            <a:ext cx="8747725" cy="1064394"/>
          </a:xfrm>
          <a:prstGeom prst="rect">
            <a:avLst/>
          </a:prstGeom>
          <a:noFill/>
        </p:spPr>
        <p:txBody>
          <a:bodyPr wrap="square">
            <a:spAutoFit/>
          </a:bodyPr>
          <a:lstStyle/>
          <a:p>
            <a:pPr>
              <a:lnSpc>
                <a:spcPct val="115000"/>
              </a:lnSpc>
            </a:pPr>
            <a:r>
              <a:rPr lang="en" dirty="0">
                <a:solidFill>
                  <a:schemeClr val="accent3">
                    <a:lumMod val="75000"/>
                  </a:schemeClr>
                </a:solidFill>
                <a:latin typeface="Inter"/>
                <a:ea typeface="Inter"/>
                <a:cs typeface="Inter"/>
                <a:sym typeface="Inter"/>
              </a:rPr>
              <a:t>GROUP</a:t>
            </a:r>
            <a:r>
              <a:rPr lang="en" dirty="0">
                <a:latin typeface="Inter"/>
                <a:ea typeface="Inter"/>
                <a:cs typeface="Inter"/>
                <a:sym typeface="Inter"/>
              </a:rPr>
              <a:t> share a video from your Library with one or more GROUPS within Reflectivity Swivl Teams. Group members will receive an email notification that a video has been shared with them.  They will be prompted to sign in to their Reflectivity Swivl account.  They will watch the video from </a:t>
            </a:r>
            <a:r>
              <a:rPr lang="en" u="sng" dirty="0">
                <a:latin typeface="Inter"/>
                <a:ea typeface="Inter"/>
                <a:cs typeface="Inter"/>
                <a:sym typeface="Inter"/>
              </a:rPr>
              <a:t>their</a:t>
            </a:r>
            <a:r>
              <a:rPr lang="en" dirty="0">
                <a:latin typeface="Inter"/>
                <a:ea typeface="Inter"/>
                <a:cs typeface="Inter"/>
                <a:sym typeface="Inter"/>
              </a:rPr>
              <a:t> GROUP library.   They will be able to leave comments on your video.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217"/>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Generate a </a:t>
            </a:r>
            <a:r>
              <a:rPr lang="en" u="sng">
                <a:solidFill>
                  <a:srgbClr val="5894F7"/>
                </a:solidFill>
                <a:hlinkClick r:id="rId3">
                  <a:extLst>
                    <a:ext uri="{A12FA001-AC4F-418D-AE19-62706E023703}">
                      <ahyp:hlinkClr xmlns:ahyp="http://schemas.microsoft.com/office/drawing/2018/hyperlinkcolor" val="tx"/>
                    </a:ext>
                  </a:extLst>
                </a:hlinkClick>
              </a:rPr>
              <a:t>Weblink</a:t>
            </a:r>
            <a:endParaRPr>
              <a:solidFill>
                <a:srgbClr val="5894F7"/>
              </a:solidFill>
            </a:endParaRPr>
          </a:p>
        </p:txBody>
      </p:sp>
      <p:pic>
        <p:nvPicPr>
          <p:cNvPr id="1660" name="Google Shape;1660;p217"/>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661" name="Google Shape;1661;p217"/>
          <p:cNvPicPr preferRelativeResize="0"/>
          <p:nvPr/>
        </p:nvPicPr>
        <p:blipFill>
          <a:blip r:embed="rId5">
            <a:alphaModFix/>
          </a:blip>
          <a:stretch>
            <a:fillRect/>
          </a:stretch>
        </p:blipFill>
        <p:spPr>
          <a:xfrm>
            <a:off x="275125" y="233151"/>
            <a:ext cx="657150" cy="665450"/>
          </a:xfrm>
          <a:prstGeom prst="rect">
            <a:avLst/>
          </a:prstGeom>
          <a:noFill/>
          <a:ln>
            <a:noFill/>
          </a:ln>
        </p:spPr>
      </p:pic>
      <p:sp>
        <p:nvSpPr>
          <p:cNvPr id="8" name="TextBox 7">
            <a:extLst>
              <a:ext uri="{FF2B5EF4-FFF2-40B4-BE49-F238E27FC236}">
                <a16:creationId xmlns:a16="http://schemas.microsoft.com/office/drawing/2014/main" id="{B5F4FFD1-C35D-425E-B1DB-2C8B9754D124}"/>
              </a:ext>
            </a:extLst>
          </p:cNvPr>
          <p:cNvSpPr txBox="1"/>
          <p:nvPr/>
        </p:nvSpPr>
        <p:spPr>
          <a:xfrm>
            <a:off x="275125" y="952036"/>
            <a:ext cx="8747725" cy="816634"/>
          </a:xfrm>
          <a:prstGeom prst="rect">
            <a:avLst/>
          </a:prstGeom>
          <a:noFill/>
        </p:spPr>
        <p:txBody>
          <a:bodyPr wrap="square">
            <a:spAutoFit/>
          </a:bodyPr>
          <a:lstStyle/>
          <a:p>
            <a:pPr>
              <a:lnSpc>
                <a:spcPct val="115000"/>
              </a:lnSpc>
            </a:pPr>
            <a:r>
              <a:rPr lang="en" dirty="0">
                <a:solidFill>
                  <a:schemeClr val="bg2"/>
                </a:solidFill>
                <a:latin typeface="Inter"/>
                <a:ea typeface="Inter"/>
                <a:cs typeface="Inter"/>
                <a:sym typeface="Inter"/>
              </a:rPr>
              <a:t>Sharing an UNLISTED WEBLINK allows you to share videos </a:t>
            </a:r>
            <a:r>
              <a:rPr lang="en" b="1" u="sng" dirty="0">
                <a:solidFill>
                  <a:schemeClr val="bg2"/>
                </a:solidFill>
                <a:latin typeface="Inter"/>
                <a:ea typeface="Inter"/>
                <a:cs typeface="Inter"/>
                <a:sym typeface="Inter"/>
              </a:rPr>
              <a:t>outside of the </a:t>
            </a:r>
            <a:r>
              <a:rPr lang="en" b="1" u="sng" dirty="0">
                <a:latin typeface="Inter"/>
                <a:ea typeface="Inter"/>
                <a:cs typeface="Inter"/>
                <a:sym typeface="Inter"/>
              </a:rPr>
              <a:t>Reflectivity </a:t>
            </a:r>
            <a:r>
              <a:rPr lang="en" b="1" u="sng" dirty="0">
                <a:solidFill>
                  <a:schemeClr val="bg2"/>
                </a:solidFill>
                <a:latin typeface="Inter"/>
                <a:ea typeface="Inter"/>
                <a:cs typeface="Inter"/>
                <a:sym typeface="Inter"/>
              </a:rPr>
              <a:t>Swivl platform</a:t>
            </a:r>
            <a:r>
              <a:rPr lang="en" dirty="0">
                <a:solidFill>
                  <a:schemeClr val="bg2"/>
                </a:solidFill>
                <a:latin typeface="Inter"/>
                <a:ea typeface="Inter"/>
                <a:cs typeface="Inter"/>
                <a:sym typeface="Inter"/>
              </a:rPr>
              <a:t> (software)</a:t>
            </a:r>
            <a:r>
              <a:rPr lang="en" dirty="0">
                <a:latin typeface="Inter"/>
                <a:ea typeface="Inter"/>
                <a:cs typeface="Inter"/>
                <a:sym typeface="Inter"/>
              </a:rPr>
              <a:t>.  Note that by sharing a weblink to your video, your video will no longer be fully private or secure (because it’s possible Non-Swivl users could “reshare” your weblink).</a:t>
            </a:r>
          </a:p>
        </p:txBody>
      </p:sp>
      <p:sp>
        <p:nvSpPr>
          <p:cNvPr id="10" name="Google Shape;1648;p216">
            <a:extLst>
              <a:ext uri="{FF2B5EF4-FFF2-40B4-BE49-F238E27FC236}">
                <a16:creationId xmlns:a16="http://schemas.microsoft.com/office/drawing/2014/main" id="{E1900014-EF83-4524-B3DF-E325FA34642E}"/>
              </a:ext>
            </a:extLst>
          </p:cNvPr>
          <p:cNvSpPr txBox="1"/>
          <p:nvPr/>
        </p:nvSpPr>
        <p:spPr>
          <a:xfrm>
            <a:off x="301067" y="1895458"/>
            <a:ext cx="1617788" cy="290999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share a video:</a:t>
            </a:r>
          </a:p>
          <a:p>
            <a:pPr lvl="0" rtl="0">
              <a:lnSpc>
                <a:spcPct val="115000"/>
              </a:lnSpc>
              <a:spcBef>
                <a:spcPts val="0"/>
              </a:spcBef>
              <a:spcAft>
                <a:spcPts val="0"/>
              </a:spcAft>
            </a:pPr>
            <a:r>
              <a:rPr lang="en" dirty="0">
                <a:latin typeface="Inter"/>
                <a:ea typeface="Inter"/>
                <a:cs typeface="Inter"/>
                <a:sym typeface="Inter"/>
              </a:rPr>
              <a:t>Select the video from your LIBRARY.</a:t>
            </a:r>
          </a:p>
          <a:p>
            <a:pPr lvl="0" rtl="0">
              <a:lnSpc>
                <a:spcPct val="115000"/>
              </a:lnSpc>
              <a:spcBef>
                <a:spcPts val="0"/>
              </a:spcBef>
              <a:spcAft>
                <a:spcPts val="0"/>
              </a:spcAft>
            </a:pPr>
            <a:endParaRPr lang="en"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 can either open the video OR use the Share arrow from the Library main screen.</a:t>
            </a:r>
          </a:p>
        </p:txBody>
      </p:sp>
      <p:grpSp>
        <p:nvGrpSpPr>
          <p:cNvPr id="2" name="Group 1">
            <a:extLst>
              <a:ext uri="{FF2B5EF4-FFF2-40B4-BE49-F238E27FC236}">
                <a16:creationId xmlns:a16="http://schemas.microsoft.com/office/drawing/2014/main" id="{046200B1-11F9-490B-8957-441DEB5F34C9}"/>
              </a:ext>
            </a:extLst>
          </p:cNvPr>
          <p:cNvGrpSpPr/>
          <p:nvPr/>
        </p:nvGrpSpPr>
        <p:grpSpPr>
          <a:xfrm>
            <a:off x="2611997" y="2069829"/>
            <a:ext cx="1794323" cy="1992346"/>
            <a:chOff x="3249536" y="2158432"/>
            <a:chExt cx="1794323" cy="1992346"/>
          </a:xfrm>
        </p:grpSpPr>
        <p:pic>
          <p:nvPicPr>
            <p:cNvPr id="9" name="Google Shape;1694;p219">
              <a:extLst>
                <a:ext uri="{FF2B5EF4-FFF2-40B4-BE49-F238E27FC236}">
                  <a16:creationId xmlns:a16="http://schemas.microsoft.com/office/drawing/2014/main" id="{21B4CDA2-39E0-44CC-B28B-989FEAF04370}"/>
                </a:ext>
              </a:extLst>
            </p:cNvPr>
            <p:cNvPicPr preferRelativeResize="0"/>
            <p:nvPr/>
          </p:nvPicPr>
          <p:blipFill>
            <a:blip r:embed="rId6">
              <a:alphaModFix/>
            </a:blip>
            <a:stretch>
              <a:fillRect/>
            </a:stretch>
          </p:blipFill>
          <p:spPr>
            <a:xfrm>
              <a:off x="3249536" y="2158432"/>
              <a:ext cx="1794323" cy="1992346"/>
            </a:xfrm>
            <a:prstGeom prst="rect">
              <a:avLst/>
            </a:prstGeom>
            <a:noFill/>
            <a:ln>
              <a:noFill/>
            </a:ln>
          </p:spPr>
        </p:pic>
        <p:sp>
          <p:nvSpPr>
            <p:cNvPr id="11" name="Google Shape;1696;p219">
              <a:extLst>
                <a:ext uri="{FF2B5EF4-FFF2-40B4-BE49-F238E27FC236}">
                  <a16:creationId xmlns:a16="http://schemas.microsoft.com/office/drawing/2014/main" id="{003E417D-C731-450F-A2CB-8A889EEC23F4}"/>
                </a:ext>
              </a:extLst>
            </p:cNvPr>
            <p:cNvSpPr/>
            <p:nvPr/>
          </p:nvSpPr>
          <p:spPr>
            <a:xfrm>
              <a:off x="4172897" y="2163260"/>
              <a:ext cx="433562" cy="47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96;p219">
              <a:extLst>
                <a:ext uri="{FF2B5EF4-FFF2-40B4-BE49-F238E27FC236}">
                  <a16:creationId xmlns:a16="http://schemas.microsoft.com/office/drawing/2014/main" id="{204417F9-66C1-4155-B143-590D4C915612}"/>
                </a:ext>
              </a:extLst>
            </p:cNvPr>
            <p:cNvSpPr/>
            <p:nvPr/>
          </p:nvSpPr>
          <p:spPr>
            <a:xfrm>
              <a:off x="3404281" y="3206610"/>
              <a:ext cx="742417" cy="23661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674;p218">
            <a:extLst>
              <a:ext uri="{FF2B5EF4-FFF2-40B4-BE49-F238E27FC236}">
                <a16:creationId xmlns:a16="http://schemas.microsoft.com/office/drawing/2014/main" id="{35D7591D-9E9E-4104-A0EA-4F7E8D512C0D}"/>
              </a:ext>
            </a:extLst>
          </p:cNvPr>
          <p:cNvSpPr txBox="1"/>
          <p:nvPr/>
        </p:nvSpPr>
        <p:spPr>
          <a:xfrm>
            <a:off x="2611997" y="4186601"/>
            <a:ext cx="2570573" cy="680156"/>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Click on the Share arrow </a:t>
            </a:r>
          </a:p>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Select </a:t>
            </a:r>
            <a:r>
              <a:rPr lang="en" b="1" dirty="0">
                <a:latin typeface="Inter"/>
                <a:ea typeface="Inter"/>
                <a:cs typeface="Inter"/>
                <a:sym typeface="Inter"/>
              </a:rPr>
              <a:t>WEBLINK</a:t>
            </a:r>
            <a:endParaRPr b="1" dirty="0">
              <a:latin typeface="Inter"/>
              <a:ea typeface="Inter"/>
              <a:cs typeface="Inter"/>
              <a:sym typeface="Inter"/>
            </a:endParaRPr>
          </a:p>
        </p:txBody>
      </p:sp>
      <p:pic>
        <p:nvPicPr>
          <p:cNvPr id="4" name="Picture 3">
            <a:extLst>
              <a:ext uri="{FF2B5EF4-FFF2-40B4-BE49-F238E27FC236}">
                <a16:creationId xmlns:a16="http://schemas.microsoft.com/office/drawing/2014/main" id="{FCD7CF92-203C-4E86-B878-781257866CBA}"/>
              </a:ext>
            </a:extLst>
          </p:cNvPr>
          <p:cNvPicPr>
            <a:picLocks noChangeAspect="1"/>
          </p:cNvPicPr>
          <p:nvPr/>
        </p:nvPicPr>
        <p:blipFill rotWithShape="1">
          <a:blip r:embed="rId7"/>
          <a:srcRect l="45085" t="28560" r="31628" b="38971"/>
          <a:stretch/>
        </p:blipFill>
        <p:spPr>
          <a:xfrm>
            <a:off x="5340927" y="1951852"/>
            <a:ext cx="2129276" cy="1608184"/>
          </a:xfrm>
          <a:prstGeom prst="rect">
            <a:avLst/>
          </a:prstGeom>
        </p:spPr>
      </p:pic>
      <p:sp>
        <p:nvSpPr>
          <p:cNvPr id="17" name="Google Shape;1674;p218">
            <a:extLst>
              <a:ext uri="{FF2B5EF4-FFF2-40B4-BE49-F238E27FC236}">
                <a16:creationId xmlns:a16="http://schemas.microsoft.com/office/drawing/2014/main" id="{2FE971D8-EC7D-4C5E-8517-0859303ED783}"/>
              </a:ext>
            </a:extLst>
          </p:cNvPr>
          <p:cNvSpPr txBox="1"/>
          <p:nvPr/>
        </p:nvSpPr>
        <p:spPr>
          <a:xfrm>
            <a:off x="5326881" y="3236313"/>
            <a:ext cx="3695969" cy="1423436"/>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Click on the COPY WEBLINK</a:t>
            </a:r>
          </a:p>
          <a:p>
            <a:pPr marL="285750" lvl="0" indent="-285750" algn="l" rtl="0">
              <a:lnSpc>
                <a:spcPct val="115000"/>
              </a:lnSpc>
              <a:spcBef>
                <a:spcPts val="0"/>
              </a:spcBef>
              <a:spcAft>
                <a:spcPts val="0"/>
              </a:spcAft>
              <a:buFont typeface="Arial" panose="020B0604020202020204" pitchFamily="34" charset="0"/>
              <a:buChar char="•"/>
            </a:pPr>
            <a:r>
              <a:rPr lang="en" dirty="0">
                <a:latin typeface="Inter"/>
                <a:ea typeface="Inter"/>
                <a:cs typeface="Inter"/>
                <a:sym typeface="Inter"/>
              </a:rPr>
              <a:t>With the weblink address copied, you can now paste that address in an email to any Non-Swivl Teams email address.</a:t>
            </a:r>
          </a:p>
        </p:txBody>
      </p:sp>
      <p:cxnSp>
        <p:nvCxnSpPr>
          <p:cNvPr id="6" name="Straight Arrow Connector 5">
            <a:extLst>
              <a:ext uri="{FF2B5EF4-FFF2-40B4-BE49-F238E27FC236}">
                <a16:creationId xmlns:a16="http://schemas.microsoft.com/office/drawing/2014/main" id="{441B57AC-D18E-4E12-A569-88228365F858}"/>
              </a:ext>
            </a:extLst>
          </p:cNvPr>
          <p:cNvCxnSpPr/>
          <p:nvPr/>
        </p:nvCxnSpPr>
        <p:spPr>
          <a:xfrm flipH="1">
            <a:off x="7294418" y="2840182"/>
            <a:ext cx="125768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223"/>
          <p:cNvSpPr txBox="1">
            <a:spLocks noGrp="1"/>
          </p:cNvSpPr>
          <p:nvPr>
            <p:ph type="title"/>
          </p:nvPr>
        </p:nvSpPr>
        <p:spPr>
          <a:xfrm>
            <a:off x="982449" y="199125"/>
            <a:ext cx="8092277"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Make a Shared Video Private (Unshare)</a:t>
            </a:r>
            <a:endParaRPr dirty="0"/>
          </a:p>
        </p:txBody>
      </p:sp>
      <p:pic>
        <p:nvPicPr>
          <p:cNvPr id="1747" name="Google Shape;1747;p223"/>
          <p:cNvPicPr preferRelativeResize="0"/>
          <p:nvPr/>
        </p:nvPicPr>
        <p:blipFill rotWithShape="1">
          <a:blip r:embed="rId3">
            <a:alphaModFix/>
          </a:blip>
          <a:srcRect t="58214"/>
          <a:stretch/>
        </p:blipFill>
        <p:spPr>
          <a:xfrm>
            <a:off x="8081350" y="4583133"/>
            <a:ext cx="941500" cy="477717"/>
          </a:xfrm>
          <a:prstGeom prst="rect">
            <a:avLst/>
          </a:prstGeom>
          <a:noFill/>
          <a:ln>
            <a:noFill/>
          </a:ln>
        </p:spPr>
      </p:pic>
      <p:pic>
        <p:nvPicPr>
          <p:cNvPr id="1748" name="Google Shape;1748;p223"/>
          <p:cNvPicPr preferRelativeResize="0"/>
          <p:nvPr/>
        </p:nvPicPr>
        <p:blipFill>
          <a:blip r:embed="rId4">
            <a:alphaModFix/>
          </a:blip>
          <a:stretch>
            <a:fillRect/>
          </a:stretch>
        </p:blipFill>
        <p:spPr>
          <a:xfrm>
            <a:off x="275125" y="233151"/>
            <a:ext cx="657150" cy="665450"/>
          </a:xfrm>
          <a:prstGeom prst="rect">
            <a:avLst/>
          </a:prstGeom>
          <a:noFill/>
          <a:ln>
            <a:noFill/>
          </a:ln>
        </p:spPr>
      </p:pic>
      <p:pic>
        <p:nvPicPr>
          <p:cNvPr id="1749" name="Google Shape;1749;p223"/>
          <p:cNvPicPr preferRelativeResize="0"/>
          <p:nvPr/>
        </p:nvPicPr>
        <p:blipFill rotWithShape="1">
          <a:blip r:embed="rId5">
            <a:alphaModFix/>
          </a:blip>
          <a:srcRect l="66319" b="61276"/>
          <a:stretch/>
        </p:blipFill>
        <p:spPr>
          <a:xfrm>
            <a:off x="3324682" y="1351596"/>
            <a:ext cx="2688600" cy="2972724"/>
          </a:xfrm>
          <a:prstGeom prst="rect">
            <a:avLst/>
          </a:prstGeom>
          <a:noFill/>
          <a:ln>
            <a:noFill/>
          </a:ln>
        </p:spPr>
      </p:pic>
      <p:sp>
        <p:nvSpPr>
          <p:cNvPr id="1750" name="Google Shape;1750;p223"/>
          <p:cNvSpPr txBox="1"/>
          <p:nvPr/>
        </p:nvSpPr>
        <p:spPr>
          <a:xfrm>
            <a:off x="5940743" y="1646659"/>
            <a:ext cx="3000000" cy="266223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latin typeface="Inter"/>
                <a:ea typeface="Inter"/>
                <a:cs typeface="Inter"/>
                <a:sym typeface="Inter"/>
              </a:rPr>
              <a:t>Click on the Share arrow </a:t>
            </a:r>
          </a:p>
          <a:p>
            <a:pPr marL="0" lvl="0" indent="0" algn="l" rtl="0">
              <a:lnSpc>
                <a:spcPct val="115000"/>
              </a:lnSpc>
              <a:spcBef>
                <a:spcPts val="0"/>
              </a:spcBef>
              <a:spcAft>
                <a:spcPts val="0"/>
              </a:spcAft>
              <a:buNone/>
            </a:pPr>
            <a:r>
              <a:rPr lang="en" dirty="0">
                <a:latin typeface="Inter"/>
                <a:ea typeface="Inter"/>
                <a:cs typeface="Inter"/>
                <a:sym typeface="Inter"/>
              </a:rPr>
              <a:t>Select </a:t>
            </a:r>
            <a:r>
              <a:rPr lang="en" b="1" dirty="0">
                <a:latin typeface="Inter"/>
                <a:ea typeface="Inter"/>
                <a:cs typeface="Inter"/>
                <a:sym typeface="Inter"/>
              </a:rPr>
              <a:t>Make Private</a:t>
            </a:r>
            <a:endParaRPr dirty="0">
              <a:latin typeface="Inter"/>
              <a:ea typeface="Inter"/>
              <a:cs typeface="Inter"/>
              <a:sym typeface="Inter"/>
            </a:endParaRPr>
          </a:p>
          <a:p>
            <a:pPr marL="0" lvl="0" indent="0" algn="l" rtl="0">
              <a:lnSpc>
                <a:spcPct val="115000"/>
              </a:lnSpc>
              <a:spcBef>
                <a:spcPts val="0"/>
              </a:spcBef>
              <a:spcAft>
                <a:spcPts val="0"/>
              </a:spcAft>
              <a:buNone/>
            </a:pPr>
            <a:endParaRPr dirty="0">
              <a:latin typeface="Inter"/>
              <a:ea typeface="Inter"/>
              <a:cs typeface="Inter"/>
              <a:sym typeface="Inter"/>
            </a:endParaRPr>
          </a:p>
          <a:p>
            <a:pPr marL="0" lvl="0" indent="0" algn="l" rtl="0">
              <a:lnSpc>
                <a:spcPct val="115000"/>
              </a:lnSpc>
              <a:spcBef>
                <a:spcPts val="0"/>
              </a:spcBef>
              <a:spcAft>
                <a:spcPts val="0"/>
              </a:spcAft>
              <a:buNone/>
            </a:pPr>
            <a:r>
              <a:rPr lang="en" dirty="0">
                <a:solidFill>
                  <a:srgbClr val="2B323D"/>
                </a:solidFill>
                <a:highlight>
                  <a:srgbClr val="FFFFFF"/>
                </a:highlight>
                <a:latin typeface="Inter"/>
                <a:ea typeface="Inter"/>
                <a:cs typeface="Inter"/>
                <a:sym typeface="Inter"/>
              </a:rPr>
              <a:t>If you set this project to private, it will be removed from the feeds of users and groups where it was previously shared. </a:t>
            </a:r>
          </a:p>
          <a:p>
            <a:pPr marL="0" lvl="0" indent="0" algn="l" rtl="0">
              <a:lnSpc>
                <a:spcPct val="115000"/>
              </a:lnSpc>
              <a:spcBef>
                <a:spcPts val="0"/>
              </a:spcBef>
              <a:spcAft>
                <a:spcPts val="0"/>
              </a:spcAft>
              <a:buNone/>
            </a:pPr>
            <a:endParaRPr lang="en" dirty="0">
              <a:solidFill>
                <a:srgbClr val="2B323D"/>
              </a:solidFill>
              <a:highlight>
                <a:srgbClr val="FFFFFF"/>
              </a:highlight>
              <a:latin typeface="Inter"/>
              <a:ea typeface="Inter"/>
              <a:cs typeface="Inter"/>
              <a:sym typeface="Inter"/>
            </a:endParaRPr>
          </a:p>
          <a:p>
            <a:pPr marL="0" lvl="0" indent="0" algn="l" rtl="0">
              <a:lnSpc>
                <a:spcPct val="115000"/>
              </a:lnSpc>
              <a:spcBef>
                <a:spcPts val="0"/>
              </a:spcBef>
              <a:spcAft>
                <a:spcPts val="0"/>
              </a:spcAft>
              <a:buNone/>
            </a:pPr>
            <a:r>
              <a:rPr lang="en" dirty="0">
                <a:latin typeface="Inter"/>
                <a:ea typeface="Inter"/>
                <a:cs typeface="Inter"/>
                <a:sym typeface="Inter"/>
              </a:rPr>
              <a:t>Weblink access will no longer be accessible.</a:t>
            </a:r>
            <a:endParaRPr dirty="0">
              <a:latin typeface="Inter"/>
              <a:ea typeface="Inter"/>
              <a:cs typeface="Inter"/>
              <a:sym typeface="Inter"/>
            </a:endParaRPr>
          </a:p>
        </p:txBody>
      </p:sp>
      <p:sp>
        <p:nvSpPr>
          <p:cNvPr id="8" name="Google Shape;1648;p216">
            <a:extLst>
              <a:ext uri="{FF2B5EF4-FFF2-40B4-BE49-F238E27FC236}">
                <a16:creationId xmlns:a16="http://schemas.microsoft.com/office/drawing/2014/main" id="{8B058902-F3D9-4EB7-B0E4-4D69CB23821B}"/>
              </a:ext>
            </a:extLst>
          </p:cNvPr>
          <p:cNvSpPr txBox="1"/>
          <p:nvPr/>
        </p:nvSpPr>
        <p:spPr>
          <a:xfrm>
            <a:off x="363413" y="1630720"/>
            <a:ext cx="2010196" cy="241447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UNSHARE a video:</a:t>
            </a:r>
          </a:p>
          <a:p>
            <a:pPr lvl="0" rtl="0">
              <a:lnSpc>
                <a:spcPct val="115000"/>
              </a:lnSpc>
              <a:spcBef>
                <a:spcPts val="0"/>
              </a:spcBef>
              <a:spcAft>
                <a:spcPts val="0"/>
              </a:spcAft>
            </a:pPr>
            <a:r>
              <a:rPr lang="en" dirty="0">
                <a:latin typeface="Inter"/>
                <a:ea typeface="Inter"/>
                <a:cs typeface="Inter"/>
                <a:sym typeface="Inter"/>
              </a:rPr>
              <a:t>Select the video from your LIBRARY.</a:t>
            </a:r>
          </a:p>
          <a:p>
            <a:pPr lvl="0" rtl="0">
              <a:lnSpc>
                <a:spcPct val="115000"/>
              </a:lnSpc>
              <a:spcBef>
                <a:spcPts val="0"/>
              </a:spcBef>
              <a:spcAft>
                <a:spcPts val="0"/>
              </a:spcAft>
            </a:pPr>
            <a:endParaRPr lang="en" dirty="0">
              <a:latin typeface="Inter"/>
              <a:ea typeface="Inter"/>
              <a:cs typeface="Inter"/>
              <a:sym typeface="Inter"/>
            </a:endParaRPr>
          </a:p>
          <a:p>
            <a:pPr lvl="0" rtl="0">
              <a:lnSpc>
                <a:spcPct val="115000"/>
              </a:lnSpc>
              <a:spcBef>
                <a:spcPts val="0"/>
              </a:spcBef>
              <a:spcAft>
                <a:spcPts val="0"/>
              </a:spcAft>
            </a:pPr>
            <a:r>
              <a:rPr lang="en" dirty="0">
                <a:latin typeface="Inter"/>
                <a:ea typeface="Inter"/>
                <a:cs typeface="Inter"/>
                <a:sym typeface="Inter"/>
              </a:rPr>
              <a:t>Note:  You can either open the video OR use the Share arrow from the Library main screen.</a:t>
            </a:r>
          </a:p>
        </p:txBody>
      </p:sp>
      <p:sp>
        <p:nvSpPr>
          <p:cNvPr id="9" name="Google Shape;1696;p219">
            <a:extLst>
              <a:ext uri="{FF2B5EF4-FFF2-40B4-BE49-F238E27FC236}">
                <a16:creationId xmlns:a16="http://schemas.microsoft.com/office/drawing/2014/main" id="{F6060C29-BF82-4CCF-9784-779EBD43AA2D}"/>
              </a:ext>
            </a:extLst>
          </p:cNvPr>
          <p:cNvSpPr/>
          <p:nvPr/>
        </p:nvSpPr>
        <p:spPr>
          <a:xfrm>
            <a:off x="4668981" y="1646658"/>
            <a:ext cx="671945" cy="694757"/>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6;p219">
            <a:extLst>
              <a:ext uri="{FF2B5EF4-FFF2-40B4-BE49-F238E27FC236}">
                <a16:creationId xmlns:a16="http://schemas.microsoft.com/office/drawing/2014/main" id="{60906274-79B4-4EC2-B291-F4CEE2FD8CFB}"/>
              </a:ext>
            </a:extLst>
          </p:cNvPr>
          <p:cNvSpPr/>
          <p:nvPr/>
        </p:nvSpPr>
        <p:spPr>
          <a:xfrm>
            <a:off x="3435042" y="3830784"/>
            <a:ext cx="1850467" cy="28879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221"/>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5894F7"/>
                </a:solidFill>
              </a:rPr>
              <a:t>Duplicate a Video in </a:t>
            </a:r>
            <a:r>
              <a:rPr lang="en" dirty="0">
                <a:solidFill>
                  <a:schemeClr val="accent3"/>
                </a:solidFill>
                <a:latin typeface="Inter"/>
                <a:ea typeface="Inter"/>
                <a:cs typeface="Inter"/>
                <a:sym typeface="Inter"/>
              </a:rPr>
              <a:t>Reflectivity</a:t>
            </a:r>
            <a:r>
              <a:rPr lang="en" dirty="0">
                <a:solidFill>
                  <a:schemeClr val="accent3"/>
                </a:solidFill>
              </a:rPr>
              <a:t> </a:t>
            </a:r>
            <a:endParaRPr dirty="0">
              <a:solidFill>
                <a:schemeClr val="accent3"/>
              </a:solidFill>
            </a:endParaRPr>
          </a:p>
        </p:txBody>
      </p:sp>
      <p:pic>
        <p:nvPicPr>
          <p:cNvPr id="1717" name="Google Shape;1717;p221"/>
          <p:cNvPicPr preferRelativeResize="0"/>
          <p:nvPr/>
        </p:nvPicPr>
        <p:blipFill rotWithShape="1">
          <a:blip r:embed="rId3">
            <a:alphaModFix/>
          </a:blip>
          <a:srcRect t="58214"/>
          <a:stretch/>
        </p:blipFill>
        <p:spPr>
          <a:xfrm>
            <a:off x="8081350" y="4583133"/>
            <a:ext cx="941500" cy="477717"/>
          </a:xfrm>
          <a:prstGeom prst="rect">
            <a:avLst/>
          </a:prstGeom>
          <a:noFill/>
          <a:ln>
            <a:noFill/>
          </a:ln>
        </p:spPr>
      </p:pic>
      <p:pic>
        <p:nvPicPr>
          <p:cNvPr id="1718" name="Google Shape;1718;p221"/>
          <p:cNvPicPr preferRelativeResize="0"/>
          <p:nvPr/>
        </p:nvPicPr>
        <p:blipFill>
          <a:blip r:embed="rId4">
            <a:alphaModFix/>
          </a:blip>
          <a:stretch>
            <a:fillRect/>
          </a:stretch>
        </p:blipFill>
        <p:spPr>
          <a:xfrm>
            <a:off x="275125" y="233151"/>
            <a:ext cx="657150" cy="665450"/>
          </a:xfrm>
          <a:prstGeom prst="rect">
            <a:avLst/>
          </a:prstGeom>
          <a:noFill/>
          <a:ln>
            <a:noFill/>
          </a:ln>
        </p:spPr>
      </p:pic>
      <p:sp>
        <p:nvSpPr>
          <p:cNvPr id="1720" name="Google Shape;1720;p221"/>
          <p:cNvSpPr txBox="1"/>
          <p:nvPr/>
        </p:nvSpPr>
        <p:spPr>
          <a:xfrm>
            <a:off x="5299364" y="3715790"/>
            <a:ext cx="3467419"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latin typeface="Inter"/>
                <a:ea typeface="Inter"/>
                <a:cs typeface="Inter"/>
                <a:sym typeface="Inter"/>
              </a:rPr>
              <a:t>In the pop up, enter a new title for the duplicate version. You will still have the original video.</a:t>
            </a:r>
            <a:endParaRPr b="1" dirty="0">
              <a:latin typeface="Inter"/>
              <a:ea typeface="Inter"/>
              <a:cs typeface="Inter"/>
              <a:sym typeface="Inter"/>
            </a:endParaRPr>
          </a:p>
        </p:txBody>
      </p:sp>
      <p:pic>
        <p:nvPicPr>
          <p:cNvPr id="1722" name="Google Shape;1722;p221"/>
          <p:cNvPicPr preferRelativeResize="0"/>
          <p:nvPr/>
        </p:nvPicPr>
        <p:blipFill rotWithShape="1">
          <a:blip r:embed="rId5">
            <a:alphaModFix/>
          </a:blip>
          <a:srcRect l="12714" t="15627" r="5411" b="15860"/>
          <a:stretch/>
        </p:blipFill>
        <p:spPr>
          <a:xfrm>
            <a:off x="5561681" y="1738090"/>
            <a:ext cx="2295255" cy="1977700"/>
          </a:xfrm>
          <a:prstGeom prst="rect">
            <a:avLst/>
          </a:prstGeom>
          <a:noFill/>
          <a:ln>
            <a:noFill/>
          </a:ln>
        </p:spPr>
      </p:pic>
      <p:cxnSp>
        <p:nvCxnSpPr>
          <p:cNvPr id="1723" name="Google Shape;1723;p221"/>
          <p:cNvCxnSpPr>
            <a:cxnSpLocks/>
          </p:cNvCxnSpPr>
          <p:nvPr/>
        </p:nvCxnSpPr>
        <p:spPr>
          <a:xfrm flipH="1">
            <a:off x="7373289" y="2675435"/>
            <a:ext cx="708061" cy="0"/>
          </a:xfrm>
          <a:prstGeom prst="straightConnector1">
            <a:avLst/>
          </a:prstGeom>
          <a:noFill/>
          <a:ln w="28575" cap="flat" cmpd="sng">
            <a:solidFill>
              <a:srgbClr val="FF0000"/>
            </a:solidFill>
            <a:prstDash val="solid"/>
            <a:round/>
            <a:headEnd type="none" w="med" len="med"/>
            <a:tailEnd type="triangle" w="med" len="med"/>
          </a:ln>
        </p:spPr>
      </p:cxnSp>
      <p:pic>
        <p:nvPicPr>
          <p:cNvPr id="1724" name="Google Shape;1724;p221"/>
          <p:cNvPicPr preferRelativeResize="0"/>
          <p:nvPr/>
        </p:nvPicPr>
        <p:blipFill rotWithShape="1">
          <a:blip r:embed="rId6">
            <a:alphaModFix/>
          </a:blip>
          <a:srcRect l="9903" t="9312" r="8723" b="10680"/>
          <a:stretch/>
        </p:blipFill>
        <p:spPr>
          <a:xfrm>
            <a:off x="3074725" y="1722504"/>
            <a:ext cx="1457175" cy="3223400"/>
          </a:xfrm>
          <a:prstGeom prst="rect">
            <a:avLst/>
          </a:prstGeom>
          <a:noFill/>
          <a:ln>
            <a:noFill/>
          </a:ln>
        </p:spPr>
      </p:pic>
      <p:sp>
        <p:nvSpPr>
          <p:cNvPr id="12" name="Google Shape;1648;p216">
            <a:extLst>
              <a:ext uri="{FF2B5EF4-FFF2-40B4-BE49-F238E27FC236}">
                <a16:creationId xmlns:a16="http://schemas.microsoft.com/office/drawing/2014/main" id="{64C0237D-9AF4-485B-8C4F-455E2C1008D4}"/>
              </a:ext>
            </a:extLst>
          </p:cNvPr>
          <p:cNvSpPr txBox="1"/>
          <p:nvPr/>
        </p:nvSpPr>
        <p:spPr>
          <a:xfrm>
            <a:off x="270099" y="1619572"/>
            <a:ext cx="2300946" cy="340551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 dirty="0">
                <a:latin typeface="Inter"/>
                <a:ea typeface="Inter"/>
                <a:cs typeface="Inter"/>
                <a:sym typeface="Inter"/>
              </a:rPr>
              <a:t>To DUPLICATE a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the video from your LIBRARY (left click once on the video.</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With the video open, click on the 3 dots (far upper right corner of the window)</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a:t>
            </a:r>
            <a:r>
              <a:rPr lang="en" b="1" dirty="0">
                <a:latin typeface="Inter"/>
                <a:ea typeface="Inter"/>
                <a:cs typeface="Inter"/>
                <a:sym typeface="Inter"/>
              </a:rPr>
              <a:t>MORE </a:t>
            </a:r>
            <a:r>
              <a:rPr lang="en" dirty="0">
                <a:latin typeface="Inter"/>
                <a:ea typeface="Inter"/>
                <a:cs typeface="Inter"/>
                <a:sym typeface="Inter"/>
              </a:rPr>
              <a:t>from the dropdown menu. </a:t>
            </a:r>
          </a:p>
          <a:p>
            <a:pPr marL="342900" lvl="0" indent="-342900" rtl="0">
              <a:lnSpc>
                <a:spcPct val="115000"/>
              </a:lnSpc>
              <a:spcBef>
                <a:spcPts val="0"/>
              </a:spcBef>
              <a:spcAft>
                <a:spcPts val="0"/>
              </a:spcAft>
              <a:buFont typeface="+mj-lt"/>
              <a:buAutoNum type="arabicPeriod"/>
            </a:pPr>
            <a:r>
              <a:rPr lang="en" dirty="0">
                <a:latin typeface="Inter"/>
                <a:ea typeface="Inter"/>
                <a:cs typeface="Inter"/>
                <a:sym typeface="Inter"/>
              </a:rPr>
              <a:t>Select </a:t>
            </a:r>
            <a:r>
              <a:rPr lang="en" b="1" dirty="0">
                <a:latin typeface="Inter"/>
                <a:ea typeface="Inter"/>
                <a:cs typeface="Inter"/>
                <a:sym typeface="Inter"/>
              </a:rPr>
              <a:t>Duplicate</a:t>
            </a:r>
            <a:r>
              <a:rPr lang="en" dirty="0">
                <a:latin typeface="Inter"/>
                <a:ea typeface="Inter"/>
                <a:cs typeface="Inter"/>
                <a:sym typeface="Inter"/>
              </a:rPr>
              <a:t>.</a:t>
            </a:r>
            <a:endParaRPr b="1" dirty="0">
              <a:latin typeface="Inter"/>
              <a:ea typeface="Inter"/>
              <a:cs typeface="Inter"/>
              <a:sym typeface="Inter"/>
            </a:endParaRPr>
          </a:p>
        </p:txBody>
      </p:sp>
      <p:sp>
        <p:nvSpPr>
          <p:cNvPr id="13" name="Google Shape;1696;p219">
            <a:extLst>
              <a:ext uri="{FF2B5EF4-FFF2-40B4-BE49-F238E27FC236}">
                <a16:creationId xmlns:a16="http://schemas.microsoft.com/office/drawing/2014/main" id="{1E4671AC-354C-4B34-9F6F-88D0FFE4FC20}"/>
              </a:ext>
            </a:extLst>
          </p:cNvPr>
          <p:cNvSpPr/>
          <p:nvPr/>
        </p:nvSpPr>
        <p:spPr>
          <a:xfrm>
            <a:off x="4024303" y="1688946"/>
            <a:ext cx="587800" cy="52778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96;p219">
            <a:extLst>
              <a:ext uri="{FF2B5EF4-FFF2-40B4-BE49-F238E27FC236}">
                <a16:creationId xmlns:a16="http://schemas.microsoft.com/office/drawing/2014/main" id="{2139538E-DEE6-4DC2-8745-79110D2C2806}"/>
              </a:ext>
            </a:extLst>
          </p:cNvPr>
          <p:cNvSpPr/>
          <p:nvPr/>
        </p:nvSpPr>
        <p:spPr>
          <a:xfrm>
            <a:off x="3099069" y="3987353"/>
            <a:ext cx="1244331" cy="28879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F997A9F5-7BA7-46B1-BB08-EE9FA4A6A40C}"/>
              </a:ext>
            </a:extLst>
          </p:cNvPr>
          <p:cNvSpPr txBox="1"/>
          <p:nvPr/>
        </p:nvSpPr>
        <p:spPr>
          <a:xfrm>
            <a:off x="982450" y="858836"/>
            <a:ext cx="7886425" cy="816634"/>
          </a:xfrm>
          <a:prstGeom prst="rect">
            <a:avLst/>
          </a:prstGeom>
          <a:noFill/>
        </p:spPr>
        <p:txBody>
          <a:bodyPr wrap="square">
            <a:spAutoFit/>
          </a:bodyPr>
          <a:lstStyle/>
          <a:p>
            <a:pPr>
              <a:lnSpc>
                <a:spcPct val="115000"/>
              </a:lnSpc>
            </a:pPr>
            <a:r>
              <a:rPr lang="en" dirty="0">
                <a:solidFill>
                  <a:schemeClr val="bg2"/>
                </a:solidFill>
                <a:latin typeface="Inter"/>
                <a:ea typeface="Inter"/>
                <a:cs typeface="Inter"/>
                <a:sym typeface="Inter"/>
              </a:rPr>
              <a:t>The </a:t>
            </a:r>
            <a:r>
              <a:rPr lang="en" b="1" dirty="0">
                <a:solidFill>
                  <a:schemeClr val="accent3">
                    <a:lumMod val="75000"/>
                  </a:schemeClr>
                </a:solidFill>
                <a:latin typeface="Inter"/>
                <a:ea typeface="Inter"/>
                <a:cs typeface="Inter"/>
                <a:sym typeface="Inter"/>
              </a:rPr>
              <a:t>DUPLICATE</a:t>
            </a:r>
            <a:r>
              <a:rPr lang="en" dirty="0">
                <a:solidFill>
                  <a:schemeClr val="bg2"/>
                </a:solidFill>
                <a:latin typeface="Inter"/>
                <a:ea typeface="Inter"/>
                <a:cs typeface="Inter"/>
                <a:sym typeface="Inter"/>
              </a:rPr>
              <a:t> feature enables you to copy a video in your LIBRARY without copying comments and removes any shared </a:t>
            </a:r>
            <a:r>
              <a:rPr lang="en" dirty="0">
                <a:latin typeface="Inter"/>
                <a:ea typeface="Inter"/>
                <a:cs typeface="Inter"/>
                <a:sym typeface="Inter"/>
              </a:rPr>
              <a:t>Reflectivity </a:t>
            </a:r>
            <a:r>
              <a:rPr lang="en" dirty="0">
                <a:solidFill>
                  <a:schemeClr val="bg2"/>
                </a:solidFill>
                <a:latin typeface="Inter"/>
                <a:ea typeface="Inter"/>
                <a:cs typeface="Inter"/>
                <a:sym typeface="Inter"/>
              </a:rPr>
              <a:t>TEAMS members or </a:t>
            </a:r>
            <a:r>
              <a:rPr lang="en" dirty="0">
                <a:latin typeface="Inter"/>
                <a:ea typeface="Inter"/>
                <a:cs typeface="Inter"/>
                <a:sym typeface="Inter"/>
              </a:rPr>
              <a:t>Reflectivity </a:t>
            </a:r>
            <a:r>
              <a:rPr lang="en" dirty="0">
                <a:solidFill>
                  <a:schemeClr val="bg2"/>
                </a:solidFill>
                <a:latin typeface="Inter"/>
                <a:ea typeface="Inter"/>
                <a:cs typeface="Inter"/>
                <a:sym typeface="Inter"/>
              </a:rPr>
              <a:t>TEAMS groups.</a:t>
            </a:r>
            <a:endParaRPr lang="en" dirty="0">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241"/>
          <p:cNvSpPr txBox="1">
            <a:spLocks noGrp="1"/>
          </p:cNvSpPr>
          <p:nvPr>
            <p:ph type="title" idx="4294967295"/>
          </p:nvPr>
        </p:nvSpPr>
        <p:spPr>
          <a:xfrm>
            <a:off x="2850450" y="1952100"/>
            <a:ext cx="3443100" cy="123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640" dirty="0">
                <a:solidFill>
                  <a:srgbClr val="FFFFFF"/>
                </a:solidFill>
              </a:rPr>
              <a:t>Happy Editing!</a:t>
            </a:r>
            <a:endParaRPr sz="3640" dirty="0">
              <a:solidFill>
                <a:srgbClr val="FFFFFF"/>
              </a:solidFill>
            </a:endParaRPr>
          </a:p>
        </p:txBody>
      </p:sp>
      <p:pic>
        <p:nvPicPr>
          <p:cNvPr id="1907" name="Google Shape;1907;p241"/>
          <p:cNvPicPr preferRelativeResize="0"/>
          <p:nvPr/>
        </p:nvPicPr>
        <p:blipFill>
          <a:blip r:embed="rId3">
            <a:alphaModFix/>
          </a:blip>
          <a:stretch>
            <a:fillRect/>
          </a:stretch>
        </p:blipFill>
        <p:spPr>
          <a:xfrm>
            <a:off x="246150" y="220080"/>
            <a:ext cx="672000" cy="6734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9"/>
          <p:cNvPicPr preferRelativeResize="0"/>
          <p:nvPr/>
        </p:nvPicPr>
        <p:blipFill>
          <a:blip r:embed="rId3">
            <a:alphaModFix/>
          </a:blip>
          <a:stretch>
            <a:fillRect/>
          </a:stretch>
        </p:blipFill>
        <p:spPr>
          <a:xfrm>
            <a:off x="236950" y="201700"/>
            <a:ext cx="605225" cy="606575"/>
          </a:xfrm>
          <a:prstGeom prst="rect">
            <a:avLst/>
          </a:prstGeom>
          <a:noFill/>
          <a:ln>
            <a:noFill/>
          </a:ln>
        </p:spPr>
      </p:pic>
      <p:sp>
        <p:nvSpPr>
          <p:cNvPr id="131" name="Google Shape;131;p39"/>
          <p:cNvSpPr txBox="1"/>
          <p:nvPr/>
        </p:nvSpPr>
        <p:spPr>
          <a:xfrm>
            <a:off x="1005981" y="201700"/>
            <a:ext cx="7547700" cy="7509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b="1" dirty="0">
                <a:solidFill>
                  <a:srgbClr val="1D1C1D"/>
                </a:solidFill>
                <a:latin typeface="Inter"/>
                <a:ea typeface="Inter"/>
                <a:cs typeface="Inter"/>
                <a:sym typeface="Inter"/>
              </a:rPr>
              <a:t>“Reflectivity” by Swivl</a:t>
            </a:r>
            <a:endParaRPr sz="3200" dirty="0">
              <a:solidFill>
                <a:srgbClr val="1D1C1D"/>
              </a:solidFill>
              <a:latin typeface="Inter"/>
              <a:ea typeface="Inter"/>
              <a:cs typeface="Inter"/>
              <a:sym typeface="Inter"/>
            </a:endParaRPr>
          </a:p>
        </p:txBody>
      </p:sp>
      <p:sp>
        <p:nvSpPr>
          <p:cNvPr id="132" name="Google Shape;132;p39"/>
          <p:cNvSpPr txBox="1"/>
          <p:nvPr/>
        </p:nvSpPr>
        <p:spPr>
          <a:xfrm>
            <a:off x="1733487" y="710189"/>
            <a:ext cx="6986888" cy="4393480"/>
          </a:xfrm>
          <a:prstGeom prst="rect">
            <a:avLst/>
          </a:prstGeom>
          <a:noFill/>
          <a:ln>
            <a:noFill/>
          </a:ln>
        </p:spPr>
        <p:txBody>
          <a:bodyPr spcFirstLastPara="1" wrap="square" lIns="91425" tIns="91425" rIns="91425" bIns="91425" anchor="t" anchorCtr="0">
            <a:spAutoFit/>
          </a:bodyPr>
          <a:lstStyle/>
          <a:p>
            <a:pPr marL="457200" lvl="0" indent="-336550" algn="l" rtl="0">
              <a:lnSpc>
                <a:spcPct val="100000"/>
              </a:lnSpc>
              <a:spcBef>
                <a:spcPts val="1100"/>
              </a:spcBef>
              <a:spcAft>
                <a:spcPts val="0"/>
              </a:spcAft>
              <a:buClr>
                <a:srgbClr val="1D1C1D"/>
              </a:buClr>
              <a:buSzPts val="1700"/>
              <a:buFont typeface="Inter"/>
              <a:buChar char="●"/>
            </a:pPr>
            <a:r>
              <a:rPr lang="en" sz="1700" dirty="0">
                <a:solidFill>
                  <a:srgbClr val="333333"/>
                </a:solidFill>
                <a:highlight>
                  <a:srgbClr val="FFFFFF"/>
                </a:highlight>
                <a:latin typeface="Inter"/>
                <a:ea typeface="Inter"/>
                <a:cs typeface="Inter"/>
                <a:sym typeface="Inter"/>
              </a:rPr>
              <a:t>Reflectivity by Swivl (website) is accessed </a:t>
            </a:r>
            <a:r>
              <a:rPr lang="en" sz="1700" u="sng" dirty="0">
                <a:solidFill>
                  <a:srgbClr val="333333"/>
                </a:solidFill>
                <a:highlight>
                  <a:srgbClr val="FFFFFF"/>
                </a:highlight>
                <a:latin typeface="Inter"/>
                <a:ea typeface="Inter"/>
                <a:cs typeface="Inter"/>
                <a:sym typeface="Inter"/>
              </a:rPr>
              <a:t>by a computer/laptop </a:t>
            </a:r>
            <a:r>
              <a:rPr lang="en" sz="1700" dirty="0">
                <a:solidFill>
                  <a:srgbClr val="333333"/>
                </a:solidFill>
                <a:highlight>
                  <a:srgbClr val="FFFFFF"/>
                </a:highlight>
                <a:latin typeface="Inter"/>
                <a:ea typeface="Inter"/>
                <a:cs typeface="Inter"/>
                <a:sym typeface="Inter"/>
              </a:rPr>
              <a:t>and has more functionality than the iPad app titled Capture by Swivl.  The preferred browers are:  </a:t>
            </a:r>
            <a:r>
              <a:rPr lang="en" sz="1700" b="1" u="sng" dirty="0">
                <a:solidFill>
                  <a:srgbClr val="333333"/>
                </a:solidFill>
                <a:highlight>
                  <a:srgbClr val="FFFFFF"/>
                </a:highlight>
                <a:latin typeface="Inter"/>
                <a:ea typeface="Inter"/>
                <a:cs typeface="Inter"/>
                <a:sym typeface="Inter"/>
              </a:rPr>
              <a:t>Chrome</a:t>
            </a:r>
            <a:r>
              <a:rPr lang="en" sz="1700" dirty="0">
                <a:solidFill>
                  <a:srgbClr val="333333"/>
                </a:solidFill>
                <a:highlight>
                  <a:srgbClr val="FFFFFF"/>
                </a:highlight>
                <a:latin typeface="Inter"/>
                <a:ea typeface="Inter"/>
                <a:cs typeface="Inter"/>
                <a:sym typeface="Inter"/>
              </a:rPr>
              <a:t> and Firefox.</a:t>
            </a:r>
          </a:p>
          <a:p>
            <a:pPr marL="457200" lvl="0" indent="-336550" algn="l" rtl="0">
              <a:lnSpc>
                <a:spcPct val="100000"/>
              </a:lnSpc>
              <a:spcBef>
                <a:spcPts val="1100"/>
              </a:spcBef>
              <a:spcAft>
                <a:spcPts val="0"/>
              </a:spcAft>
              <a:buClr>
                <a:srgbClr val="1D1C1D"/>
              </a:buClr>
              <a:buSzPts val="1700"/>
              <a:buFont typeface="Inter"/>
              <a:buChar char="●"/>
            </a:pPr>
            <a:r>
              <a:rPr lang="en" sz="1700" dirty="0">
                <a:solidFill>
                  <a:srgbClr val="333333"/>
                </a:solidFill>
                <a:highlight>
                  <a:srgbClr val="FFFFFF"/>
                </a:highlight>
                <a:latin typeface="Inter"/>
                <a:ea typeface="Inter"/>
                <a:cs typeface="Inter"/>
                <a:sym typeface="Inter"/>
              </a:rPr>
              <a:t>Reflectivity by Swivl (website) is a web-based service that allows you to host, view, edit, comment and share video that has been uploaded to the Reflectivity by Swivl hosting site.</a:t>
            </a:r>
          </a:p>
          <a:p>
            <a:pPr marL="457200" lvl="0" indent="-336550" algn="l" rtl="0">
              <a:lnSpc>
                <a:spcPct val="100000"/>
              </a:lnSpc>
              <a:spcBef>
                <a:spcPts val="1100"/>
              </a:spcBef>
              <a:spcAft>
                <a:spcPts val="0"/>
              </a:spcAft>
              <a:buClr>
                <a:srgbClr val="1D1C1D"/>
              </a:buClr>
              <a:buSzPts val="1700"/>
              <a:buFont typeface="Inter"/>
              <a:buChar char="●"/>
            </a:pPr>
            <a:r>
              <a:rPr lang="en" sz="1700" dirty="0">
                <a:solidFill>
                  <a:srgbClr val="333333"/>
                </a:solidFill>
                <a:highlight>
                  <a:srgbClr val="FFFFFF"/>
                </a:highlight>
                <a:latin typeface="Inter"/>
                <a:ea typeface="Inter"/>
                <a:cs typeface="Inter"/>
                <a:sym typeface="Inter"/>
              </a:rPr>
              <a:t>Reflectivity by Swivl (website) also includes a recording feature that doesn’t require the robot or iPad.  You can record from your laptop.</a:t>
            </a:r>
            <a:br>
              <a:rPr lang="en" sz="1700" dirty="0">
                <a:solidFill>
                  <a:srgbClr val="333333"/>
                </a:solidFill>
                <a:highlight>
                  <a:srgbClr val="FFFFFF"/>
                </a:highlight>
                <a:latin typeface="Inter"/>
                <a:ea typeface="Inter"/>
                <a:cs typeface="Inter"/>
                <a:sym typeface="Inter"/>
              </a:rPr>
            </a:br>
            <a:endParaRPr sz="800" dirty="0">
              <a:solidFill>
                <a:srgbClr val="333333"/>
              </a:solidFill>
              <a:highlight>
                <a:srgbClr val="FFFFFF"/>
              </a:highlight>
              <a:latin typeface="Inter"/>
              <a:ea typeface="Inter"/>
              <a:cs typeface="Inter"/>
              <a:sym typeface="Inter"/>
            </a:endParaRPr>
          </a:p>
          <a:p>
            <a:pPr marL="457200" lvl="0" indent="-336550" algn="l" rtl="0">
              <a:lnSpc>
                <a:spcPct val="100000"/>
              </a:lnSpc>
              <a:spcBef>
                <a:spcPts val="0"/>
              </a:spcBef>
              <a:spcAft>
                <a:spcPts val="0"/>
              </a:spcAft>
              <a:buClr>
                <a:srgbClr val="1D1C1D"/>
              </a:buClr>
              <a:buSzPts val="1700"/>
              <a:buFont typeface="Inter"/>
              <a:buChar char="●"/>
            </a:pPr>
            <a:r>
              <a:rPr lang="en" sz="1700" dirty="0">
                <a:solidFill>
                  <a:srgbClr val="333333"/>
                </a:solidFill>
                <a:highlight>
                  <a:schemeClr val="lt1"/>
                </a:highlight>
                <a:latin typeface="Inter"/>
                <a:ea typeface="Inter"/>
                <a:cs typeface="Inter"/>
                <a:sym typeface="Inter"/>
              </a:rPr>
              <a:t>Video captured and stored in Reflectivity by Swivl is securely stored and meets data privacy requirements of FERPA (Family Educational Rights and Privacy Act) and COPPA (Children’s Online Privacy Protection Act).</a:t>
            </a:r>
            <a:endParaRPr sz="800" dirty="0">
              <a:solidFill>
                <a:srgbClr val="1D1C1D"/>
              </a:solidFill>
              <a:latin typeface="Inter"/>
              <a:ea typeface="Inter"/>
              <a:cs typeface="Inter"/>
              <a:sym typeface="Inter"/>
            </a:endParaRPr>
          </a:p>
        </p:txBody>
      </p:sp>
      <p:pic>
        <p:nvPicPr>
          <p:cNvPr id="134" name="Google Shape;134;p39"/>
          <p:cNvPicPr preferRelativeResize="0"/>
          <p:nvPr/>
        </p:nvPicPr>
        <p:blipFill>
          <a:blip r:embed="rId4">
            <a:alphaModFix/>
          </a:blip>
          <a:stretch>
            <a:fillRect/>
          </a:stretch>
        </p:blipFill>
        <p:spPr>
          <a:xfrm>
            <a:off x="442281" y="1670416"/>
            <a:ext cx="1127400" cy="1136959"/>
          </a:xfrm>
          <a:prstGeom prst="rect">
            <a:avLst/>
          </a:prstGeom>
          <a:noFill/>
          <a:ln>
            <a:noFill/>
          </a:ln>
        </p:spPr>
      </p:pic>
      <p:pic>
        <p:nvPicPr>
          <p:cNvPr id="135" name="Google Shape;135;p39"/>
          <p:cNvPicPr preferRelativeResize="0"/>
          <p:nvPr/>
        </p:nvPicPr>
        <p:blipFill>
          <a:blip r:embed="rId5">
            <a:alphaModFix/>
          </a:blip>
          <a:stretch>
            <a:fillRect/>
          </a:stretch>
        </p:blipFill>
        <p:spPr>
          <a:xfrm>
            <a:off x="169706" y="2907496"/>
            <a:ext cx="1672550" cy="1202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0"/>
          <p:cNvSpPr txBox="1">
            <a:spLocks noGrp="1"/>
          </p:cNvSpPr>
          <p:nvPr>
            <p:ph type="title"/>
          </p:nvPr>
        </p:nvSpPr>
        <p:spPr>
          <a:xfrm>
            <a:off x="1091650" y="137675"/>
            <a:ext cx="6933600" cy="59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Inter"/>
                <a:ea typeface="Inter"/>
                <a:cs typeface="Inter"/>
                <a:sym typeface="Inter"/>
              </a:rPr>
              <a:t>Reflectivity by Swivl Components</a:t>
            </a:r>
            <a:endParaRPr dirty="0">
              <a:latin typeface="Inter"/>
              <a:ea typeface="Inter"/>
              <a:cs typeface="Inter"/>
              <a:sym typeface="Inter"/>
            </a:endParaRPr>
          </a:p>
        </p:txBody>
      </p:sp>
      <p:pic>
        <p:nvPicPr>
          <p:cNvPr id="141" name="Google Shape;141;p40"/>
          <p:cNvPicPr preferRelativeResize="0"/>
          <p:nvPr/>
        </p:nvPicPr>
        <p:blipFill rotWithShape="1">
          <a:blip r:embed="rId3">
            <a:alphaModFix/>
          </a:blip>
          <a:srcRect l="63031" b="43560"/>
          <a:stretch/>
        </p:blipFill>
        <p:spPr>
          <a:xfrm>
            <a:off x="6213704" y="1705713"/>
            <a:ext cx="2257750" cy="1588501"/>
          </a:xfrm>
          <a:prstGeom prst="rect">
            <a:avLst/>
          </a:prstGeom>
          <a:noFill/>
          <a:ln>
            <a:noFill/>
          </a:ln>
        </p:spPr>
      </p:pic>
      <p:sp>
        <p:nvSpPr>
          <p:cNvPr id="142" name="Google Shape;142;p40"/>
          <p:cNvSpPr txBox="1"/>
          <p:nvPr/>
        </p:nvSpPr>
        <p:spPr>
          <a:xfrm>
            <a:off x="99264" y="3405052"/>
            <a:ext cx="2626500" cy="15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Inter"/>
                <a:ea typeface="Inter"/>
                <a:cs typeface="Inter"/>
                <a:sym typeface="Inter"/>
              </a:rPr>
              <a:t>Rotates to easily track and record the person wearing the primary marker.</a:t>
            </a:r>
            <a:endParaRPr sz="1600" dirty="0">
              <a:latin typeface="Inter"/>
              <a:ea typeface="Inter"/>
              <a:cs typeface="Inter"/>
              <a:sym typeface="Inter"/>
            </a:endParaRPr>
          </a:p>
          <a:p>
            <a:pPr marL="0" lvl="0" indent="0" algn="ctr" rtl="0">
              <a:spcBef>
                <a:spcPts val="0"/>
              </a:spcBef>
              <a:spcAft>
                <a:spcPts val="0"/>
              </a:spcAft>
              <a:buNone/>
            </a:pPr>
            <a:r>
              <a:rPr lang="en" sz="1600" dirty="0">
                <a:latin typeface="Inter"/>
                <a:ea typeface="Inter"/>
                <a:cs typeface="Inter"/>
                <a:sym typeface="Inter"/>
              </a:rPr>
              <a:t>Multiple microphones (Markers) </a:t>
            </a:r>
            <a:endParaRPr sz="1600" dirty="0">
              <a:latin typeface="Inter"/>
              <a:ea typeface="Inter"/>
              <a:cs typeface="Inter"/>
              <a:sym typeface="Inter"/>
            </a:endParaRPr>
          </a:p>
        </p:txBody>
      </p:sp>
      <p:sp>
        <p:nvSpPr>
          <p:cNvPr id="143" name="Google Shape;143;p40"/>
          <p:cNvSpPr txBox="1"/>
          <p:nvPr/>
        </p:nvSpPr>
        <p:spPr>
          <a:xfrm>
            <a:off x="2801673" y="3405038"/>
            <a:ext cx="3117154" cy="133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Inter"/>
                <a:ea typeface="Inter"/>
                <a:cs typeface="Inter"/>
                <a:sym typeface="Inter"/>
              </a:rPr>
              <a:t>iPad app used to record or stream video.  Used in conjunction with the robot.  Video can be automatically uploaded to the Reflectivity secure cloud space.</a:t>
            </a:r>
            <a:endParaRPr sz="1600" dirty="0">
              <a:latin typeface="Inter"/>
              <a:ea typeface="Inter"/>
              <a:cs typeface="Inter"/>
              <a:sym typeface="Inter"/>
            </a:endParaRPr>
          </a:p>
        </p:txBody>
      </p:sp>
      <p:sp>
        <p:nvSpPr>
          <p:cNvPr id="144" name="Google Shape;144;p40"/>
          <p:cNvSpPr txBox="1"/>
          <p:nvPr/>
        </p:nvSpPr>
        <p:spPr>
          <a:xfrm>
            <a:off x="6318155" y="3405038"/>
            <a:ext cx="2317800" cy="133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Inter"/>
                <a:ea typeface="Inter"/>
                <a:cs typeface="Inter"/>
                <a:sym typeface="Inter"/>
              </a:rPr>
              <a:t>See all of your content!  View, edit, share, and collaborate.</a:t>
            </a:r>
            <a:endParaRPr sz="1600" dirty="0">
              <a:latin typeface="Inter"/>
              <a:ea typeface="Inter"/>
              <a:cs typeface="Inter"/>
              <a:sym typeface="Inter"/>
            </a:endParaRPr>
          </a:p>
        </p:txBody>
      </p:sp>
      <p:sp>
        <p:nvSpPr>
          <p:cNvPr id="145" name="Google Shape;145;p40"/>
          <p:cNvSpPr txBox="1"/>
          <p:nvPr/>
        </p:nvSpPr>
        <p:spPr>
          <a:xfrm>
            <a:off x="131188" y="978250"/>
            <a:ext cx="2448900" cy="50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chemeClr val="accent3"/>
                </a:solidFill>
                <a:latin typeface="Inter"/>
                <a:ea typeface="Inter"/>
                <a:cs typeface="Inter"/>
                <a:sym typeface="Inter"/>
              </a:rPr>
              <a:t>    Swivl Robot</a:t>
            </a:r>
            <a:endParaRPr sz="2200" b="1" dirty="0">
              <a:solidFill>
                <a:schemeClr val="accent3"/>
              </a:solidFill>
              <a:latin typeface="Inter"/>
              <a:ea typeface="Inter"/>
              <a:cs typeface="Inter"/>
              <a:sym typeface="Inter"/>
            </a:endParaRPr>
          </a:p>
        </p:txBody>
      </p:sp>
      <p:sp>
        <p:nvSpPr>
          <p:cNvPr id="146" name="Google Shape;146;p40"/>
          <p:cNvSpPr txBox="1"/>
          <p:nvPr/>
        </p:nvSpPr>
        <p:spPr>
          <a:xfrm>
            <a:off x="3003505" y="978250"/>
            <a:ext cx="2593137"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chemeClr val="accent3"/>
                </a:solidFill>
                <a:latin typeface="Inter"/>
                <a:ea typeface="Inter"/>
                <a:cs typeface="Inter"/>
                <a:sym typeface="Inter"/>
              </a:rPr>
              <a:t>Capture iPad </a:t>
            </a:r>
            <a:r>
              <a:rPr lang="en" sz="2200" b="1" u="sng" dirty="0">
                <a:solidFill>
                  <a:schemeClr val="accent3"/>
                </a:solidFill>
                <a:latin typeface="Inter"/>
                <a:ea typeface="Inter"/>
                <a:cs typeface="Inter"/>
                <a:sym typeface="Inter"/>
              </a:rPr>
              <a:t>App</a:t>
            </a:r>
            <a:endParaRPr sz="2200" b="1" u="sng" dirty="0">
              <a:solidFill>
                <a:schemeClr val="accent3"/>
              </a:solidFill>
              <a:latin typeface="Inter"/>
              <a:ea typeface="Inter"/>
              <a:cs typeface="Inter"/>
              <a:sym typeface="Inter"/>
            </a:endParaRPr>
          </a:p>
        </p:txBody>
      </p:sp>
      <p:sp>
        <p:nvSpPr>
          <p:cNvPr id="147" name="Google Shape;147;p40"/>
          <p:cNvSpPr txBox="1"/>
          <p:nvPr/>
        </p:nvSpPr>
        <p:spPr>
          <a:xfrm>
            <a:off x="6268454" y="955150"/>
            <a:ext cx="262650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chemeClr val="accent3"/>
                </a:solidFill>
                <a:latin typeface="Inter"/>
                <a:ea typeface="Inter"/>
                <a:cs typeface="Inter"/>
                <a:sym typeface="Inter"/>
              </a:rPr>
              <a:t>Reflectivity </a:t>
            </a:r>
            <a:r>
              <a:rPr lang="en" sz="2200" b="1" u="sng" dirty="0">
                <a:solidFill>
                  <a:schemeClr val="accent3"/>
                </a:solidFill>
                <a:latin typeface="Inter"/>
                <a:ea typeface="Inter"/>
                <a:cs typeface="Inter"/>
                <a:sym typeface="Inter"/>
              </a:rPr>
              <a:t>Website</a:t>
            </a:r>
            <a:endParaRPr sz="2200" b="1" u="sng" dirty="0">
              <a:solidFill>
                <a:schemeClr val="accent3"/>
              </a:solidFill>
              <a:latin typeface="Inter"/>
              <a:ea typeface="Inter"/>
              <a:cs typeface="Inter"/>
              <a:sym typeface="Inter"/>
            </a:endParaRPr>
          </a:p>
        </p:txBody>
      </p:sp>
      <p:pic>
        <p:nvPicPr>
          <p:cNvPr id="148" name="Google Shape;148;p40"/>
          <p:cNvPicPr preferRelativeResize="0"/>
          <p:nvPr/>
        </p:nvPicPr>
        <p:blipFill rotWithShape="1">
          <a:blip r:embed="rId3">
            <a:alphaModFix/>
          </a:blip>
          <a:srcRect r="68590" b="35683"/>
          <a:stretch/>
        </p:blipFill>
        <p:spPr>
          <a:xfrm>
            <a:off x="542205" y="1594875"/>
            <a:ext cx="1918199" cy="1810174"/>
          </a:xfrm>
          <a:prstGeom prst="rect">
            <a:avLst/>
          </a:prstGeom>
          <a:noFill/>
          <a:ln>
            <a:noFill/>
          </a:ln>
        </p:spPr>
      </p:pic>
      <p:pic>
        <p:nvPicPr>
          <p:cNvPr id="149" name="Google Shape;149;p40"/>
          <p:cNvPicPr preferRelativeResize="0"/>
          <p:nvPr/>
        </p:nvPicPr>
        <p:blipFill>
          <a:blip r:embed="rId4">
            <a:alphaModFix/>
          </a:blip>
          <a:stretch>
            <a:fillRect/>
          </a:stretch>
        </p:blipFill>
        <p:spPr>
          <a:xfrm>
            <a:off x="3448199" y="1640874"/>
            <a:ext cx="1703750" cy="1718177"/>
          </a:xfrm>
          <a:prstGeom prst="rect">
            <a:avLst/>
          </a:prstGeom>
          <a:noFill/>
          <a:ln>
            <a:noFill/>
          </a:ln>
        </p:spPr>
      </p:pic>
      <p:sp>
        <p:nvSpPr>
          <p:cNvPr id="2" name="Rectangle 1">
            <a:extLst>
              <a:ext uri="{FF2B5EF4-FFF2-40B4-BE49-F238E27FC236}">
                <a16:creationId xmlns:a16="http://schemas.microsoft.com/office/drawing/2014/main" id="{85F14963-D969-432F-8272-F6AC0856A5D1}"/>
              </a:ext>
            </a:extLst>
          </p:cNvPr>
          <p:cNvSpPr/>
          <p:nvPr/>
        </p:nvSpPr>
        <p:spPr>
          <a:xfrm>
            <a:off x="6157413" y="867335"/>
            <a:ext cx="2569728" cy="3868503"/>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206"/>
          <p:cNvPicPr preferRelativeResize="0"/>
          <p:nvPr/>
        </p:nvPicPr>
        <p:blipFill rotWithShape="1">
          <a:blip r:embed="rId3">
            <a:alphaModFix amt="44000"/>
          </a:blip>
          <a:srcRect l="-17960" t="-1220" r="17960" b="1219"/>
          <a:stretch/>
        </p:blipFill>
        <p:spPr>
          <a:xfrm>
            <a:off x="970400" y="152400"/>
            <a:ext cx="6151245" cy="4838699"/>
          </a:xfrm>
          <a:prstGeom prst="rect">
            <a:avLst/>
          </a:prstGeom>
          <a:noFill/>
          <a:ln>
            <a:noFill/>
          </a:ln>
          <a:effectLst>
            <a:reflection stA="14000" endPos="6000" dist="876300" dir="5400000" fadeDir="5400012" sy="-100000" algn="bl" rotWithShape="0"/>
          </a:effectLst>
        </p:spPr>
      </p:pic>
      <p:pic>
        <p:nvPicPr>
          <p:cNvPr id="1549" name="Google Shape;1549;p206"/>
          <p:cNvPicPr preferRelativeResize="0"/>
          <p:nvPr/>
        </p:nvPicPr>
        <p:blipFill rotWithShape="1">
          <a:blip r:embed="rId4">
            <a:alphaModFix/>
          </a:blip>
          <a:srcRect b="46387"/>
          <a:stretch/>
        </p:blipFill>
        <p:spPr>
          <a:xfrm>
            <a:off x="758134" y="698267"/>
            <a:ext cx="1434750" cy="954108"/>
          </a:xfrm>
          <a:prstGeom prst="rect">
            <a:avLst/>
          </a:prstGeom>
          <a:noFill/>
          <a:ln>
            <a:noFill/>
          </a:ln>
        </p:spPr>
      </p:pic>
      <p:sp>
        <p:nvSpPr>
          <p:cNvPr id="2" name="TextBox 1">
            <a:extLst>
              <a:ext uri="{FF2B5EF4-FFF2-40B4-BE49-F238E27FC236}">
                <a16:creationId xmlns:a16="http://schemas.microsoft.com/office/drawing/2014/main" id="{2EA62896-338C-4F81-BF05-3322F438A83A}"/>
              </a:ext>
            </a:extLst>
          </p:cNvPr>
          <p:cNvSpPr txBox="1"/>
          <p:nvPr/>
        </p:nvSpPr>
        <p:spPr>
          <a:xfrm>
            <a:off x="1097280" y="2757523"/>
            <a:ext cx="7665721" cy="954107"/>
          </a:xfrm>
          <a:prstGeom prst="rect">
            <a:avLst/>
          </a:prstGeom>
          <a:noFill/>
        </p:spPr>
        <p:txBody>
          <a:bodyPr wrap="square" rtlCol="0">
            <a:spAutoFit/>
          </a:bodyPr>
          <a:lstStyle/>
          <a:p>
            <a:pPr algn="ctr"/>
            <a:r>
              <a:rPr lang="en-US" sz="2800" dirty="0"/>
              <a:t>Logging in to the Reflectivity by </a:t>
            </a:r>
            <a:r>
              <a:rPr lang="en-US" sz="2800" dirty="0" err="1"/>
              <a:t>Swivl</a:t>
            </a:r>
            <a:r>
              <a:rPr lang="en-US" sz="2800" dirty="0"/>
              <a:t> Website Learn the Landing Page and Dashboard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208"/>
          <p:cNvSpPr txBox="1">
            <a:spLocks noGrp="1"/>
          </p:cNvSpPr>
          <p:nvPr>
            <p:ph type="title"/>
          </p:nvPr>
        </p:nvSpPr>
        <p:spPr>
          <a:xfrm>
            <a:off x="982450" y="199125"/>
            <a:ext cx="7098900" cy="73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Login to Your Reflectivity Account</a:t>
            </a:r>
            <a:endParaRPr dirty="0"/>
          </a:p>
        </p:txBody>
      </p:sp>
      <p:sp>
        <p:nvSpPr>
          <p:cNvPr id="1563" name="Google Shape;1563;p208"/>
          <p:cNvSpPr txBox="1"/>
          <p:nvPr/>
        </p:nvSpPr>
        <p:spPr>
          <a:xfrm>
            <a:off x="1860399" y="932625"/>
            <a:ext cx="5011456"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accent3"/>
                </a:solidFill>
                <a:latin typeface="Inter"/>
                <a:ea typeface="Inter"/>
                <a:cs typeface="Inter"/>
                <a:sym typeface="Inter"/>
                <a:hlinkClick r:id="rId3">
                  <a:extLst>
                    <a:ext uri="{A12FA001-AC4F-418D-AE19-62706E023703}">
                      <ahyp:hlinkClr xmlns:ahyp="http://schemas.microsoft.com/office/drawing/2018/hyperlinkcolor" val="tx"/>
                    </a:ext>
                  </a:extLst>
                </a:hlinkClick>
              </a:rPr>
              <a:t>On your laptop – log in using </a:t>
            </a:r>
            <a:r>
              <a:rPr lang="en" sz="2800" b="1" u="sng" dirty="0">
                <a:solidFill>
                  <a:schemeClr val="accent3"/>
                </a:solidFill>
                <a:latin typeface="Inter"/>
                <a:ea typeface="Inter"/>
                <a:cs typeface="Inter"/>
                <a:sym typeface="Inter"/>
                <a:hlinkClick r:id="rId3">
                  <a:extLst>
                    <a:ext uri="{A12FA001-AC4F-418D-AE19-62706E023703}">
                      <ahyp:hlinkClr xmlns:ahyp="http://schemas.microsoft.com/office/drawing/2018/hyperlinkcolor" val="tx"/>
                    </a:ext>
                  </a:extLst>
                </a:hlinkClick>
              </a:rPr>
              <a:t>cloud.swivl.com/login</a:t>
            </a:r>
            <a:endParaRPr sz="2800" b="1" dirty="0">
              <a:solidFill>
                <a:schemeClr val="accent3"/>
              </a:solidFill>
              <a:latin typeface="Inter"/>
              <a:ea typeface="Inter"/>
              <a:cs typeface="Inter"/>
              <a:sym typeface="Inter"/>
            </a:endParaRPr>
          </a:p>
        </p:txBody>
      </p:sp>
      <p:pic>
        <p:nvPicPr>
          <p:cNvPr id="1564" name="Google Shape;1564;p208"/>
          <p:cNvPicPr preferRelativeResize="0"/>
          <p:nvPr/>
        </p:nvPicPr>
        <p:blipFill rotWithShape="1">
          <a:blip r:embed="rId4">
            <a:alphaModFix/>
          </a:blip>
          <a:srcRect t="58214"/>
          <a:stretch/>
        </p:blipFill>
        <p:spPr>
          <a:xfrm>
            <a:off x="8081350" y="4583133"/>
            <a:ext cx="941500" cy="477717"/>
          </a:xfrm>
          <a:prstGeom prst="rect">
            <a:avLst/>
          </a:prstGeom>
          <a:noFill/>
          <a:ln>
            <a:noFill/>
          </a:ln>
        </p:spPr>
      </p:pic>
      <p:pic>
        <p:nvPicPr>
          <p:cNvPr id="1565" name="Google Shape;1565;p208"/>
          <p:cNvPicPr preferRelativeResize="0"/>
          <p:nvPr/>
        </p:nvPicPr>
        <p:blipFill>
          <a:blip r:embed="rId5">
            <a:alphaModFix/>
          </a:blip>
          <a:stretch>
            <a:fillRect/>
          </a:stretch>
        </p:blipFill>
        <p:spPr>
          <a:xfrm>
            <a:off x="275125" y="233151"/>
            <a:ext cx="657150" cy="665450"/>
          </a:xfrm>
          <a:prstGeom prst="rect">
            <a:avLst/>
          </a:prstGeom>
          <a:noFill/>
          <a:ln>
            <a:noFill/>
          </a:ln>
        </p:spPr>
      </p:pic>
      <p:pic>
        <p:nvPicPr>
          <p:cNvPr id="1566" name="Google Shape;1566;p208"/>
          <p:cNvPicPr preferRelativeResize="0"/>
          <p:nvPr/>
        </p:nvPicPr>
        <p:blipFill>
          <a:blip r:embed="rId6">
            <a:alphaModFix/>
          </a:blip>
          <a:stretch>
            <a:fillRect/>
          </a:stretch>
        </p:blipFill>
        <p:spPr>
          <a:xfrm>
            <a:off x="1503452" y="1885850"/>
            <a:ext cx="6237349" cy="2819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AB36-0032-4601-8DF7-87A97ABF83DE}"/>
              </a:ext>
            </a:extLst>
          </p:cNvPr>
          <p:cNvSpPr>
            <a:spLocks noGrp="1"/>
          </p:cNvSpPr>
          <p:nvPr>
            <p:ph type="title"/>
          </p:nvPr>
        </p:nvSpPr>
        <p:spPr/>
        <p:txBody>
          <a:bodyPr>
            <a:normAutofit fontScale="90000"/>
          </a:bodyPr>
          <a:lstStyle/>
          <a:p>
            <a:r>
              <a:rPr lang="en-US" dirty="0"/>
              <a:t>Reflectivity by </a:t>
            </a:r>
            <a:r>
              <a:rPr lang="en-US" dirty="0" err="1"/>
              <a:t>Swivl</a:t>
            </a:r>
            <a:r>
              <a:rPr lang="en-US" dirty="0"/>
              <a:t> Website</a:t>
            </a:r>
          </a:p>
        </p:txBody>
      </p:sp>
      <p:sp>
        <p:nvSpPr>
          <p:cNvPr id="8" name="TextBox 7">
            <a:extLst>
              <a:ext uri="{FF2B5EF4-FFF2-40B4-BE49-F238E27FC236}">
                <a16:creationId xmlns:a16="http://schemas.microsoft.com/office/drawing/2014/main" id="{337CAE53-CE7F-497A-A42A-FFE30472DE7B}"/>
              </a:ext>
            </a:extLst>
          </p:cNvPr>
          <p:cNvSpPr txBox="1"/>
          <p:nvPr/>
        </p:nvSpPr>
        <p:spPr>
          <a:xfrm>
            <a:off x="220953" y="2103445"/>
            <a:ext cx="1741394" cy="1477328"/>
          </a:xfrm>
          <a:prstGeom prst="rect">
            <a:avLst/>
          </a:prstGeom>
          <a:noFill/>
        </p:spPr>
        <p:txBody>
          <a:bodyPr wrap="square" rtlCol="0">
            <a:spAutoFit/>
          </a:bodyPr>
          <a:lstStyle/>
          <a:p>
            <a:r>
              <a:rPr lang="en-US" sz="1800" dirty="0"/>
              <a:t>Dashboard landing page after logging into your account.</a:t>
            </a:r>
          </a:p>
        </p:txBody>
      </p:sp>
      <p:pic>
        <p:nvPicPr>
          <p:cNvPr id="6" name="Picture 5">
            <a:extLst>
              <a:ext uri="{FF2B5EF4-FFF2-40B4-BE49-F238E27FC236}">
                <a16:creationId xmlns:a16="http://schemas.microsoft.com/office/drawing/2014/main" id="{E92DB795-FE1C-4927-CEDA-A351300C64AF}"/>
              </a:ext>
            </a:extLst>
          </p:cNvPr>
          <p:cNvPicPr>
            <a:picLocks noChangeAspect="1"/>
          </p:cNvPicPr>
          <p:nvPr/>
        </p:nvPicPr>
        <p:blipFill>
          <a:blip r:embed="rId2"/>
          <a:stretch>
            <a:fillRect/>
          </a:stretch>
        </p:blipFill>
        <p:spPr>
          <a:xfrm>
            <a:off x="2057634" y="1065748"/>
            <a:ext cx="6216110" cy="3723191"/>
          </a:xfrm>
          <a:prstGeom prst="rect">
            <a:avLst/>
          </a:prstGeom>
        </p:spPr>
      </p:pic>
    </p:spTree>
    <p:extLst>
      <p:ext uri="{BB962C8B-B14F-4D97-AF65-F5344CB8AC3E}">
        <p14:creationId xmlns:p14="http://schemas.microsoft.com/office/powerpoint/2010/main" val="362123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AB36-0032-4601-8DF7-87A97ABF83DE}"/>
              </a:ext>
            </a:extLst>
          </p:cNvPr>
          <p:cNvSpPr>
            <a:spLocks noGrp="1"/>
          </p:cNvSpPr>
          <p:nvPr>
            <p:ph type="title"/>
          </p:nvPr>
        </p:nvSpPr>
        <p:spPr/>
        <p:txBody>
          <a:bodyPr>
            <a:normAutofit fontScale="90000"/>
          </a:bodyPr>
          <a:lstStyle/>
          <a:p>
            <a:r>
              <a:rPr lang="en-US" dirty="0"/>
              <a:t>Reflectivity by </a:t>
            </a:r>
            <a:r>
              <a:rPr lang="en-US" dirty="0" err="1"/>
              <a:t>Swivl</a:t>
            </a:r>
            <a:r>
              <a:rPr lang="en-US" dirty="0"/>
              <a:t> Website</a:t>
            </a:r>
          </a:p>
        </p:txBody>
      </p:sp>
      <p:sp>
        <p:nvSpPr>
          <p:cNvPr id="2" name="TextBox 1">
            <a:extLst>
              <a:ext uri="{FF2B5EF4-FFF2-40B4-BE49-F238E27FC236}">
                <a16:creationId xmlns:a16="http://schemas.microsoft.com/office/drawing/2014/main" id="{3CACCBF3-5D69-4B7C-BD9B-A8D79BB68CE5}"/>
              </a:ext>
            </a:extLst>
          </p:cNvPr>
          <p:cNvSpPr txBox="1"/>
          <p:nvPr/>
        </p:nvSpPr>
        <p:spPr>
          <a:xfrm>
            <a:off x="1446766" y="1821311"/>
            <a:ext cx="6109855" cy="2462213"/>
          </a:xfrm>
          <a:prstGeom prst="rect">
            <a:avLst/>
          </a:prstGeom>
          <a:noFill/>
        </p:spPr>
        <p:txBody>
          <a:bodyPr wrap="square" rtlCol="0">
            <a:spAutoFit/>
          </a:bodyPr>
          <a:lstStyle/>
          <a:p>
            <a:r>
              <a:rPr lang="en-US" dirty="0">
                <a:solidFill>
                  <a:schemeClr val="accent3">
                    <a:lumMod val="75000"/>
                  </a:schemeClr>
                </a:solidFill>
              </a:rPr>
              <a:t>Private Videos</a:t>
            </a:r>
            <a:r>
              <a:rPr lang="en-US" dirty="0"/>
              <a:t>:  Videos you have recorded and that have been uploaded to your Reflectivity space.</a:t>
            </a:r>
          </a:p>
          <a:p>
            <a:endParaRPr lang="en-US" dirty="0"/>
          </a:p>
          <a:p>
            <a:r>
              <a:rPr lang="en-US" dirty="0">
                <a:solidFill>
                  <a:schemeClr val="accent3">
                    <a:lumMod val="75000"/>
                  </a:schemeClr>
                </a:solidFill>
              </a:rPr>
              <a:t>Shared Videos:  </a:t>
            </a:r>
            <a:r>
              <a:rPr lang="en-US" dirty="0">
                <a:solidFill>
                  <a:schemeClr val="bg2"/>
                </a:solidFill>
              </a:rPr>
              <a:t>Videos that you have shared with other </a:t>
            </a:r>
            <a:r>
              <a:rPr lang="en-US" dirty="0" err="1">
                <a:solidFill>
                  <a:schemeClr val="bg2"/>
                </a:solidFill>
              </a:rPr>
              <a:t>Swivl</a:t>
            </a:r>
            <a:r>
              <a:rPr lang="en-US" dirty="0">
                <a:solidFill>
                  <a:schemeClr val="bg2"/>
                </a:solidFill>
              </a:rPr>
              <a:t> team members.</a:t>
            </a:r>
          </a:p>
          <a:p>
            <a:endParaRPr lang="en-US" dirty="0">
              <a:solidFill>
                <a:schemeClr val="bg2"/>
              </a:solidFill>
            </a:endParaRPr>
          </a:p>
          <a:p>
            <a:r>
              <a:rPr lang="en-US" dirty="0">
                <a:solidFill>
                  <a:schemeClr val="accent3">
                    <a:lumMod val="75000"/>
                  </a:schemeClr>
                </a:solidFill>
              </a:rPr>
              <a:t>Shared with me: </a:t>
            </a:r>
            <a:r>
              <a:rPr lang="en-US" dirty="0">
                <a:solidFill>
                  <a:schemeClr val="bg2"/>
                </a:solidFill>
              </a:rPr>
              <a:t>Videos that other </a:t>
            </a:r>
            <a:r>
              <a:rPr lang="en-US" dirty="0" err="1">
                <a:solidFill>
                  <a:schemeClr val="bg2"/>
                </a:solidFill>
              </a:rPr>
              <a:t>Swivl</a:t>
            </a:r>
            <a:r>
              <a:rPr lang="en-US" dirty="0">
                <a:solidFill>
                  <a:schemeClr val="bg2"/>
                </a:solidFill>
              </a:rPr>
              <a:t> team members have shared with you.</a:t>
            </a:r>
          </a:p>
          <a:p>
            <a:endParaRPr lang="en-US" dirty="0">
              <a:solidFill>
                <a:schemeClr val="bg2"/>
              </a:solidFill>
            </a:endParaRPr>
          </a:p>
          <a:p>
            <a:r>
              <a:rPr lang="en-US" dirty="0">
                <a:solidFill>
                  <a:schemeClr val="bg2"/>
                </a:solidFill>
              </a:rPr>
              <a:t>ADD VIDEO Button:  Menu that provides options to upload a video from a device, or to record a video from another device (laptop with camera, </a:t>
            </a:r>
            <a:r>
              <a:rPr lang="en-US" dirty="0" err="1">
                <a:solidFill>
                  <a:schemeClr val="bg2"/>
                </a:solidFill>
              </a:rPr>
              <a:t>etc</a:t>
            </a:r>
            <a:r>
              <a:rPr lang="en-US" dirty="0">
                <a:solidFill>
                  <a:schemeClr val="bg2"/>
                </a:solidFill>
              </a:rPr>
              <a:t>)</a:t>
            </a:r>
            <a:endParaRPr lang="en-US" dirty="0">
              <a:solidFill>
                <a:schemeClr val="accent3">
                  <a:lumMod val="75000"/>
                </a:schemeClr>
              </a:solidFill>
            </a:endParaRPr>
          </a:p>
        </p:txBody>
      </p:sp>
      <p:pic>
        <p:nvPicPr>
          <p:cNvPr id="5" name="Picture 4">
            <a:extLst>
              <a:ext uri="{FF2B5EF4-FFF2-40B4-BE49-F238E27FC236}">
                <a16:creationId xmlns:a16="http://schemas.microsoft.com/office/drawing/2014/main" id="{BCA1D496-7DD7-9D0F-7BE8-981B368EF056}"/>
              </a:ext>
            </a:extLst>
          </p:cNvPr>
          <p:cNvPicPr>
            <a:picLocks noChangeAspect="1"/>
          </p:cNvPicPr>
          <p:nvPr/>
        </p:nvPicPr>
        <p:blipFill rotWithShape="1">
          <a:blip r:embed="rId2"/>
          <a:srcRect t="12098" b="72053"/>
          <a:stretch/>
        </p:blipFill>
        <p:spPr>
          <a:xfrm>
            <a:off x="1340511" y="1094126"/>
            <a:ext cx="6216110" cy="590100"/>
          </a:xfrm>
          <a:prstGeom prst="rect">
            <a:avLst/>
          </a:prstGeom>
        </p:spPr>
      </p:pic>
    </p:spTree>
    <p:extLst>
      <p:ext uri="{BB962C8B-B14F-4D97-AF65-F5344CB8AC3E}">
        <p14:creationId xmlns:p14="http://schemas.microsoft.com/office/powerpoint/2010/main" val="41069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206"/>
          <p:cNvPicPr preferRelativeResize="0"/>
          <p:nvPr/>
        </p:nvPicPr>
        <p:blipFill rotWithShape="1">
          <a:blip r:embed="rId3">
            <a:alphaModFix amt="44000"/>
          </a:blip>
          <a:srcRect l="-17960" t="-1220" r="17960" b="1219"/>
          <a:stretch/>
        </p:blipFill>
        <p:spPr>
          <a:xfrm>
            <a:off x="970400" y="152400"/>
            <a:ext cx="6151245" cy="4838699"/>
          </a:xfrm>
          <a:prstGeom prst="rect">
            <a:avLst/>
          </a:prstGeom>
          <a:noFill/>
          <a:ln>
            <a:noFill/>
          </a:ln>
          <a:effectLst>
            <a:reflection stA="14000" endPos="6000" dist="876300" dir="5400000" fadeDir="5400012" sy="-100000" algn="bl" rotWithShape="0"/>
          </a:effectLst>
        </p:spPr>
      </p:pic>
      <p:pic>
        <p:nvPicPr>
          <p:cNvPr id="1549" name="Google Shape;1549;p206"/>
          <p:cNvPicPr preferRelativeResize="0"/>
          <p:nvPr/>
        </p:nvPicPr>
        <p:blipFill rotWithShape="1">
          <a:blip r:embed="rId4">
            <a:alphaModFix/>
          </a:blip>
          <a:srcRect b="45686"/>
          <a:stretch/>
        </p:blipFill>
        <p:spPr>
          <a:xfrm>
            <a:off x="758134" y="698266"/>
            <a:ext cx="1434750" cy="966573"/>
          </a:xfrm>
          <a:prstGeom prst="rect">
            <a:avLst/>
          </a:prstGeom>
          <a:noFill/>
          <a:ln>
            <a:noFill/>
          </a:ln>
        </p:spPr>
      </p:pic>
      <p:sp>
        <p:nvSpPr>
          <p:cNvPr id="2" name="TextBox 1">
            <a:extLst>
              <a:ext uri="{FF2B5EF4-FFF2-40B4-BE49-F238E27FC236}">
                <a16:creationId xmlns:a16="http://schemas.microsoft.com/office/drawing/2014/main" id="{2EA62896-338C-4F81-BF05-3322F438A83A}"/>
              </a:ext>
            </a:extLst>
          </p:cNvPr>
          <p:cNvSpPr txBox="1"/>
          <p:nvPr/>
        </p:nvSpPr>
        <p:spPr>
          <a:xfrm>
            <a:off x="2729345" y="2556632"/>
            <a:ext cx="4752110" cy="1231106"/>
          </a:xfrm>
          <a:prstGeom prst="rect">
            <a:avLst/>
          </a:prstGeom>
          <a:noFill/>
        </p:spPr>
        <p:txBody>
          <a:bodyPr wrap="square" rtlCol="0">
            <a:spAutoFit/>
          </a:bodyPr>
          <a:lstStyle/>
          <a:p>
            <a:pPr algn="ctr"/>
            <a:r>
              <a:rPr lang="en-US" sz="2800" dirty="0"/>
              <a:t>Uploading a Video to Reflectivity</a:t>
            </a:r>
          </a:p>
          <a:p>
            <a:pPr algn="ctr"/>
            <a:r>
              <a:rPr lang="en-US" sz="1800" dirty="0"/>
              <a:t>(from an existing video on your laptop)</a:t>
            </a:r>
          </a:p>
        </p:txBody>
      </p:sp>
    </p:spTree>
    <p:extLst>
      <p:ext uri="{BB962C8B-B14F-4D97-AF65-F5344CB8AC3E}">
        <p14:creationId xmlns:p14="http://schemas.microsoft.com/office/powerpoint/2010/main" val="1512304644"/>
      </p:ext>
    </p:extLst>
  </p:cSld>
  <p:clrMapOvr>
    <a:masterClrMapping/>
  </p:clrMapOvr>
</p:sld>
</file>

<file path=ppt/theme/theme1.xml><?xml version="1.0" encoding="utf-8"?>
<a:theme xmlns:a="http://schemas.openxmlformats.org/drawingml/2006/main" name="Swivl Presentation Theme">
  <a:themeElements>
    <a:clrScheme name="Modern Writer">
      <a:dk1>
        <a:srgbClr val="E91D63"/>
      </a:dk1>
      <a:lt1>
        <a:srgbClr val="FFFFFF"/>
      </a:lt1>
      <a:dk2>
        <a:srgbClr val="424242"/>
      </a:dk2>
      <a:lt2>
        <a:srgbClr val="999999"/>
      </a:lt2>
      <a:accent1>
        <a:srgbClr val="F5555A"/>
      </a:accent1>
      <a:accent2>
        <a:srgbClr val="FF8F00"/>
      </a:accent2>
      <a:accent3>
        <a:srgbClr val="5894F7"/>
      </a:accent3>
      <a:accent4>
        <a:srgbClr val="8839A5"/>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898</TotalTime>
  <Words>2045</Words>
  <Application>Microsoft Office PowerPoint</Application>
  <PresentationFormat>On-screen Show (16:9)</PresentationFormat>
  <Paragraphs>177</Paragraphs>
  <Slides>29</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Source Code Pro</vt:lpstr>
      <vt:lpstr>Oswald</vt:lpstr>
      <vt:lpstr>Arial</vt:lpstr>
      <vt:lpstr>Inter</vt:lpstr>
      <vt:lpstr>Swivl Presentation Theme</vt:lpstr>
      <vt:lpstr>Reflectivity  by Swivl</vt:lpstr>
      <vt:lpstr>Contents:</vt:lpstr>
      <vt:lpstr>PowerPoint Presentation</vt:lpstr>
      <vt:lpstr>Reflectivity by Swivl Components</vt:lpstr>
      <vt:lpstr>PowerPoint Presentation</vt:lpstr>
      <vt:lpstr>Login to Your Reflectivity Account</vt:lpstr>
      <vt:lpstr>Reflectivity by Swivl Website</vt:lpstr>
      <vt:lpstr>Reflectivity by Swivl Website</vt:lpstr>
      <vt:lpstr>PowerPoint Presentation</vt:lpstr>
      <vt:lpstr>UPLOAD a Video to Reflectivity</vt:lpstr>
      <vt:lpstr>PowerPoint Presentation</vt:lpstr>
      <vt:lpstr>Recording with Swivl: The Website</vt:lpstr>
      <vt:lpstr>RECORD a Video to Reflectivity</vt:lpstr>
      <vt:lpstr>RECORD a Video on Reflectivity</vt:lpstr>
      <vt:lpstr>RECORD a Video on Reflectivity</vt:lpstr>
      <vt:lpstr>PowerPoint Presentation</vt:lpstr>
      <vt:lpstr>Video Editing</vt:lpstr>
      <vt:lpstr>Video Editing</vt:lpstr>
      <vt:lpstr>Video Editing – TRIM Feature</vt:lpstr>
      <vt:lpstr>Video Editing – CUT Feature</vt:lpstr>
      <vt:lpstr>Video Editing – MERGE Feature</vt:lpstr>
      <vt:lpstr>PowerPoint Presentation</vt:lpstr>
      <vt:lpstr>Sharing Your Videos</vt:lpstr>
      <vt:lpstr>Share Your Videos - Direct</vt:lpstr>
      <vt:lpstr>Share to a Group in Reflectivity</vt:lpstr>
      <vt:lpstr>Generate a Weblink</vt:lpstr>
      <vt:lpstr>Make a Shared Video Private (Unshare)</vt:lpstr>
      <vt:lpstr>Duplicate a Video in Reflectivity </vt:lpstr>
      <vt:lpstr>Happy Editing!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Swivl iOS Setup Guide</dc:title>
  <cp:lastModifiedBy>Lori Trenholm</cp:lastModifiedBy>
  <cp:revision>28</cp:revision>
  <dcterms:modified xsi:type="dcterms:W3CDTF">2023-08-13T00:53:31Z</dcterms:modified>
</cp:coreProperties>
</file>