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19"/>
  </p:notesMasterIdLst>
  <p:sldIdLst>
    <p:sldId id="256" r:id="rId3"/>
    <p:sldId id="465" r:id="rId4"/>
    <p:sldId id="259" r:id="rId5"/>
    <p:sldId id="260" r:id="rId6"/>
    <p:sldId id="463" r:id="rId7"/>
    <p:sldId id="464" r:id="rId8"/>
    <p:sldId id="419" r:id="rId9"/>
    <p:sldId id="467" r:id="rId10"/>
    <p:sldId id="466" r:id="rId11"/>
    <p:sldId id="420" r:id="rId12"/>
    <p:sldId id="421" r:id="rId13"/>
    <p:sldId id="422" r:id="rId14"/>
    <p:sldId id="423" r:id="rId15"/>
    <p:sldId id="424" r:id="rId16"/>
    <p:sldId id="425" r:id="rId17"/>
    <p:sldId id="461" r:id="rId18"/>
  </p:sldIdLst>
  <p:sldSz cx="9144000" cy="5143500" type="screen16x9"/>
  <p:notesSz cx="6858000" cy="9144000"/>
  <p:embeddedFontLst>
    <p:embeddedFont>
      <p:font typeface="Inter" panose="020B0604020202020204" charset="0"/>
      <p:regular r:id="rId20"/>
      <p:bold r:id="rId21"/>
    </p:embeddedFont>
    <p:embeddedFont>
      <p:font typeface="Oswald" panose="00000500000000000000" pitchFamily="2" charset="0"/>
      <p:regular r:id="rId22"/>
      <p:bold r:id="rId23"/>
    </p:embeddedFont>
    <p:embeddedFont>
      <p:font typeface="Roboto" panose="02000000000000000000" pitchFamily="2" charset="0"/>
      <p:regular r:id="rId24"/>
      <p:bold r:id="rId25"/>
      <p:italic r:id="rId26"/>
      <p:boldItalic r:id="rId27"/>
    </p:embeddedFont>
    <p:embeddedFont>
      <p:font typeface="Source Code Pro" panose="020B0509030403020204" pitchFamily="49"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A3BB5C-10AC-47DA-9C03-A39E8F606635}">
  <a:tblStyle styleId="{E4A3BB5C-10AC-47DA-9C03-A39E8F6066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346"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89e4092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89e4092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f6a436a172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2" name="Google Shape;1502;gf6a436a172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f95b6e6a28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f95b6e6a28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f6a436a17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f6a436a17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f6a436a172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f6a436a17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d89e4092d1_0_1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d89e4092d1_0_1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gd89e4092d1_0_1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d89e4092d1_0_1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d89e4092d1_0_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d89e4092d1_0_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34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6a436a17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6a436a17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89e4092d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89e4092d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d89e4092d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d89e4092d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10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d89e4092d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d89e4092d1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10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gf6a436a331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6" name="Google Shape;1486;gf6a436a331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d89e4092d1_0_1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d89e4092d1_0_1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59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d89e4092d1_0_1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d89e4092d1_0_1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body with header underline">
  <p:cSld name="CUSTOM_1_1">
    <p:bg>
      <p:bgPr>
        <a:solidFill>
          <a:srgbClr val="FFFFFF"/>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8347025" y="4781850"/>
            <a:ext cx="651650" cy="236050"/>
          </a:xfrm>
          <a:prstGeom prst="rect">
            <a:avLst/>
          </a:prstGeom>
          <a:noFill/>
          <a:ln>
            <a:noFill/>
          </a:ln>
        </p:spPr>
      </p:pic>
      <p:cxnSp>
        <p:nvCxnSpPr>
          <p:cNvPr id="11" name="Google Shape;11;p2"/>
          <p:cNvCxnSpPr/>
          <p:nvPr/>
        </p:nvCxnSpPr>
        <p:spPr>
          <a:xfrm>
            <a:off x="1198975" y="778875"/>
            <a:ext cx="7600800" cy="0"/>
          </a:xfrm>
          <a:prstGeom prst="straightConnector1">
            <a:avLst/>
          </a:prstGeom>
          <a:noFill/>
          <a:ln w="9525" cap="flat" cmpd="sng">
            <a:solidFill>
              <a:srgbClr val="595959"/>
            </a:solidFill>
            <a:prstDash val="dot"/>
            <a:round/>
            <a:headEnd type="none" w="med" len="med"/>
            <a:tailEnd type="none" w="med" len="med"/>
          </a:ln>
        </p:spPr>
      </p:cxnSp>
      <p:sp>
        <p:nvSpPr>
          <p:cNvPr id="12" name="Google Shape;12;p2"/>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3" name="Google Shape;13;p2"/>
          <p:cNvPicPr preferRelativeResize="0"/>
          <p:nvPr/>
        </p:nvPicPr>
        <p:blipFill>
          <a:blip r:embed="rId3">
            <a:alphaModFix/>
          </a:blip>
          <a:stretch>
            <a:fillRect/>
          </a:stretch>
        </p:blipFill>
        <p:spPr>
          <a:xfrm>
            <a:off x="239025" y="188774"/>
            <a:ext cx="588790" cy="590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rple gradient half">
  <p:cSld name="CUSTOM_11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282750" y="1050000"/>
            <a:ext cx="2901900" cy="304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36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ams blue half">
  <p:cSld name="CUSTOM_6_1">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273100" y="1276650"/>
            <a:ext cx="2592900" cy="25902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no wordmark 1 1">
  <p:cSld name="CUSTOM_18_1">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5" name="Google Shape;6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2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ite body no underline">
  <p:cSld name="CUSTOM_1_1_1">
    <p:bg>
      <p:bgPr>
        <a:solidFill>
          <a:srgbClr val="FFFFFF"/>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 name="Google Shape;16;p3"/>
          <p:cNvPicPr preferRelativeResize="0"/>
          <p:nvPr/>
        </p:nvPicPr>
        <p:blipFill>
          <a:blip r:embed="rId2">
            <a:alphaModFix/>
          </a:blip>
          <a:stretch>
            <a:fillRect/>
          </a:stretch>
        </p:blipFill>
        <p:spPr>
          <a:xfrm>
            <a:off x="8339750" y="4784375"/>
            <a:ext cx="658925" cy="238675"/>
          </a:xfrm>
          <a:prstGeom prst="rect">
            <a:avLst/>
          </a:prstGeom>
          <a:noFill/>
          <a:ln>
            <a:noFill/>
          </a:ln>
        </p:spPr>
      </p:pic>
      <p:pic>
        <p:nvPicPr>
          <p:cNvPr id="17" name="Google Shape;17;p3"/>
          <p:cNvPicPr preferRelativeResize="0"/>
          <p:nvPr/>
        </p:nvPicPr>
        <p:blipFill>
          <a:blip r:embed="rId3">
            <a:alphaModFix/>
          </a:blip>
          <a:stretch>
            <a:fillRect/>
          </a:stretch>
        </p:blipFill>
        <p:spPr>
          <a:xfrm>
            <a:off x="239025" y="188774"/>
            <a:ext cx="588790" cy="5901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3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3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3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3" name="Google Shape;9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ite body with header underline 1">
  <p:cSld name="CUSTOM_1_1_2">
    <p:bg>
      <p:bgPr>
        <a:solidFill>
          <a:srgbClr val="FFFFFF"/>
        </a:solidFill>
        <a:effectLst/>
      </p:bgPr>
    </p:bg>
    <p:spTree>
      <p:nvGrpSpPr>
        <p:cNvPr id="1" name="Shape 96"/>
        <p:cNvGrpSpPr/>
        <p:nvPr/>
      </p:nvGrpSpPr>
      <p:grpSpPr>
        <a:xfrm>
          <a:off x="0" y="0"/>
          <a:ext cx="0" cy="0"/>
          <a:chOff x="0" y="0"/>
          <a:chExt cx="0" cy="0"/>
        </a:xfrm>
      </p:grpSpPr>
      <p:pic>
        <p:nvPicPr>
          <p:cNvPr id="97" name="Google Shape;97;p33"/>
          <p:cNvPicPr preferRelativeResize="0"/>
          <p:nvPr/>
        </p:nvPicPr>
        <p:blipFill>
          <a:blip r:embed="rId2">
            <a:alphaModFix/>
          </a:blip>
          <a:stretch>
            <a:fillRect/>
          </a:stretch>
        </p:blipFill>
        <p:spPr>
          <a:xfrm>
            <a:off x="8347025" y="4781850"/>
            <a:ext cx="651650" cy="236050"/>
          </a:xfrm>
          <a:prstGeom prst="rect">
            <a:avLst/>
          </a:prstGeom>
          <a:noFill/>
          <a:ln>
            <a:noFill/>
          </a:ln>
        </p:spPr>
      </p:pic>
      <p:cxnSp>
        <p:nvCxnSpPr>
          <p:cNvPr id="98" name="Google Shape;98;p33"/>
          <p:cNvCxnSpPr/>
          <p:nvPr/>
        </p:nvCxnSpPr>
        <p:spPr>
          <a:xfrm>
            <a:off x="1198975" y="778875"/>
            <a:ext cx="7600800" cy="0"/>
          </a:xfrm>
          <a:prstGeom prst="straightConnector1">
            <a:avLst/>
          </a:prstGeom>
          <a:noFill/>
          <a:ln w="9525" cap="flat" cmpd="sng">
            <a:solidFill>
              <a:srgbClr val="595959"/>
            </a:solidFill>
            <a:prstDash val="dot"/>
            <a:round/>
            <a:headEnd type="none" w="med" len="med"/>
            <a:tailEnd type="none" w="med" len="med"/>
          </a:ln>
        </p:spPr>
      </p:cxnSp>
      <p:sp>
        <p:nvSpPr>
          <p:cNvPr id="99" name="Google Shape;99;p33"/>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0" name="Google Shape;100;p33"/>
          <p:cNvPicPr preferRelativeResize="0"/>
          <p:nvPr/>
        </p:nvPicPr>
        <p:blipFill>
          <a:blip r:embed="rId3">
            <a:alphaModFix/>
          </a:blip>
          <a:stretch>
            <a:fillRect/>
          </a:stretch>
        </p:blipFill>
        <p:spPr>
          <a:xfrm>
            <a:off x="239025" y="188774"/>
            <a:ext cx="588790" cy="5901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alf content right">
  <p:cSld name="CUSTOM_18">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34"/>
          <p:cNvSpPr txBox="1">
            <a:spLocks noGrp="1"/>
          </p:cNvSpPr>
          <p:nvPr>
            <p:ph type="title"/>
          </p:nvPr>
        </p:nvSpPr>
        <p:spPr>
          <a:xfrm>
            <a:off x="5451725" y="1451275"/>
            <a:ext cx="3409500" cy="2093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urple gradient half">
  <p:cSld name="CUSTOM_11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5"/>
          <p:cNvSpPr txBox="1">
            <a:spLocks noGrp="1"/>
          </p:cNvSpPr>
          <p:nvPr>
            <p:ph type="title"/>
          </p:nvPr>
        </p:nvSpPr>
        <p:spPr>
          <a:xfrm>
            <a:off x="282750" y="1050000"/>
            <a:ext cx="2901900" cy="304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hite">
  <p:cSld name="CUSTOM_16">
    <p:bg>
      <p:bgPr>
        <a:blipFill>
          <a:blip r:embed="rId2">
            <a:alphaModFix/>
          </a:blip>
          <a:stretch>
            <a:fillRect/>
          </a:stretch>
        </a:blipFill>
        <a:effectLst/>
      </p:bgPr>
    </p:bg>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24">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05750" y="1457700"/>
            <a:ext cx="2915100" cy="22281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3200"/>
              <a:buNone/>
              <a:defRPr sz="3200">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ams title page">
  <p:cSld name="CUSTOM_12">
    <p:bg>
      <p:bgPr>
        <a:blipFill>
          <a:blip r:embed="rId2">
            <a:alphaModFix/>
          </a:blip>
          <a:stretch>
            <a:fillRect/>
          </a:stretch>
        </a:blipFill>
        <a:effectLst/>
      </p:bgPr>
    </p:bg>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killed.space title page">
  <p:cSld name="CUSTOM_13">
    <p:bg>
      <p:bgPr>
        <a:blipFill>
          <a:blip r:embed="rId2">
            <a:alphaModFix/>
          </a:blip>
          <a:stretch>
            <a:fillRect/>
          </a:stretch>
        </a:blip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ynth title page">
  <p:cSld name="CUSTOM_14">
    <p:bg>
      <p:bgPr>
        <a:blipFill>
          <a:blip r:embed="rId2">
            <a:alphaModFix/>
          </a:blip>
          <a:stretch>
            <a:fillRect/>
          </a:stretch>
        </a:blipFill>
        <a:effectLst/>
      </p:bgPr>
    </p:bg>
    <p:spTree>
      <p:nvGrpSpPr>
        <p:cNvPr id="1" name="Shape 2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wivl purple full">
  <p:cSld name="CUSTOM_1_2">
    <p:bg>
      <p:bgPr>
        <a:blipFill>
          <a:blip r:embed="rId2">
            <a:alphaModFix/>
          </a:blip>
          <a:stretch>
            <a:fillRect/>
          </a:stretch>
        </a:blipFill>
        <a:effectLst/>
      </p:bgPr>
    </p:bg>
    <p:spTree>
      <p:nvGrpSpPr>
        <p:cNvPr id="1" name="Shape 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 body with header underline 1">
  <p:cSld name="CUSTOM_1_1_2">
    <p:bg>
      <p:bgPr>
        <a:solidFill>
          <a:srgbClr val="FFFFFF"/>
        </a:solidFill>
        <a:effectLst/>
      </p:bgPr>
    </p:bg>
    <p:spTree>
      <p:nvGrpSpPr>
        <p:cNvPr id="1" name="Shape 27"/>
        <p:cNvGrpSpPr/>
        <p:nvPr/>
      </p:nvGrpSpPr>
      <p:grpSpPr>
        <a:xfrm>
          <a:off x="0" y="0"/>
          <a:ext cx="0" cy="0"/>
          <a:chOff x="0" y="0"/>
          <a:chExt cx="0" cy="0"/>
        </a:xfrm>
      </p:grpSpPr>
      <p:pic>
        <p:nvPicPr>
          <p:cNvPr id="28" name="Google Shape;28;p11"/>
          <p:cNvPicPr preferRelativeResize="0"/>
          <p:nvPr/>
        </p:nvPicPr>
        <p:blipFill>
          <a:blip r:embed="rId2">
            <a:alphaModFix/>
          </a:blip>
          <a:stretch>
            <a:fillRect/>
          </a:stretch>
        </p:blipFill>
        <p:spPr>
          <a:xfrm>
            <a:off x="8347025" y="4781850"/>
            <a:ext cx="651650" cy="236050"/>
          </a:xfrm>
          <a:prstGeom prst="rect">
            <a:avLst/>
          </a:prstGeom>
          <a:noFill/>
          <a:ln>
            <a:noFill/>
          </a:ln>
        </p:spPr>
      </p:pic>
      <p:cxnSp>
        <p:nvCxnSpPr>
          <p:cNvPr id="29" name="Google Shape;29;p11"/>
          <p:cNvCxnSpPr/>
          <p:nvPr/>
        </p:nvCxnSpPr>
        <p:spPr>
          <a:xfrm>
            <a:off x="1198975" y="778875"/>
            <a:ext cx="7600800" cy="0"/>
          </a:xfrm>
          <a:prstGeom prst="straightConnector1">
            <a:avLst/>
          </a:prstGeom>
          <a:noFill/>
          <a:ln w="9525" cap="flat" cmpd="sng">
            <a:solidFill>
              <a:srgbClr val="595959"/>
            </a:solidFill>
            <a:prstDash val="dot"/>
            <a:round/>
            <a:headEnd type="none" w="med" len="med"/>
            <a:tailEnd type="none" w="med" len="med"/>
          </a:ln>
        </p:spPr>
      </p:cxnSp>
      <p:sp>
        <p:nvSpPr>
          <p:cNvPr id="30" name="Google Shape;30;p11"/>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1" name="Google Shape;31;p11"/>
          <p:cNvPicPr preferRelativeResize="0"/>
          <p:nvPr/>
        </p:nvPicPr>
        <p:blipFill>
          <a:blip r:embed="rId3">
            <a:alphaModFix/>
          </a:blip>
          <a:stretch>
            <a:fillRect/>
          </a:stretch>
        </p:blipFill>
        <p:spPr>
          <a:xfrm>
            <a:off x="239025" y="188774"/>
            <a:ext cx="588790" cy="59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SzPts val="3600"/>
              <a:buFont typeface="Inter"/>
              <a:buNone/>
              <a:defRPr sz="3600" b="1">
                <a:latin typeface="Inter"/>
                <a:ea typeface="Inter"/>
                <a:cs typeface="Inter"/>
                <a:sym typeface="Inter"/>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Inter"/>
              <a:buChar char="●"/>
              <a:defRPr sz="1800" b="1">
                <a:latin typeface="Inter"/>
                <a:ea typeface="Inter"/>
                <a:cs typeface="Inter"/>
                <a:sym typeface="Inter"/>
              </a:defRPr>
            </a:lvl1pPr>
            <a:lvl2pPr marL="914400" lvl="1" indent="-317500" rtl="0">
              <a:lnSpc>
                <a:spcPct val="115000"/>
              </a:lnSpc>
              <a:spcBef>
                <a:spcPts val="0"/>
              </a:spcBef>
              <a:spcAft>
                <a:spcPts val="0"/>
              </a:spcAft>
              <a:buSzPts val="1400"/>
              <a:buFont typeface="Inter"/>
              <a:buChar char="○"/>
              <a:defRPr>
                <a:latin typeface="Inter"/>
                <a:ea typeface="Inter"/>
                <a:cs typeface="Inter"/>
                <a:sym typeface="Inter"/>
              </a:defRPr>
            </a:lvl2pPr>
            <a:lvl3pPr marL="1371600" lvl="2" indent="-304800" rtl="0">
              <a:lnSpc>
                <a:spcPct val="115000"/>
              </a:lnSpc>
              <a:spcBef>
                <a:spcPts val="0"/>
              </a:spcBef>
              <a:spcAft>
                <a:spcPts val="0"/>
              </a:spcAft>
              <a:buSzPts val="1200"/>
              <a:buFont typeface="Inter"/>
              <a:buChar char="■"/>
              <a:defRPr sz="1200">
                <a:latin typeface="Inter"/>
                <a:ea typeface="Inter"/>
                <a:cs typeface="Inter"/>
                <a:sym typeface="Inter"/>
              </a:defRPr>
            </a:lvl3pPr>
            <a:lvl4pPr marL="1828800" lvl="3" indent="-317500" rtl="0">
              <a:lnSpc>
                <a:spcPct val="115000"/>
              </a:lnSpc>
              <a:spcBef>
                <a:spcPts val="0"/>
              </a:spcBef>
              <a:spcAft>
                <a:spcPts val="0"/>
              </a:spcAft>
              <a:buSzPts val="1400"/>
              <a:buFont typeface="Inter"/>
              <a:buChar char="●"/>
              <a:defRPr>
                <a:latin typeface="Inter"/>
                <a:ea typeface="Inter"/>
                <a:cs typeface="Inter"/>
                <a:sym typeface="Inter"/>
              </a:defRPr>
            </a:lvl4pPr>
            <a:lvl5pPr marL="2286000" lvl="4" indent="-317500" rtl="0">
              <a:lnSpc>
                <a:spcPct val="115000"/>
              </a:lnSpc>
              <a:spcBef>
                <a:spcPts val="0"/>
              </a:spcBef>
              <a:spcAft>
                <a:spcPts val="0"/>
              </a:spcAft>
              <a:buSzPts val="1400"/>
              <a:buFont typeface="Inter"/>
              <a:buChar char="○"/>
              <a:defRPr>
                <a:latin typeface="Inter"/>
                <a:ea typeface="Inter"/>
                <a:cs typeface="Inter"/>
                <a:sym typeface="Inter"/>
              </a:defRPr>
            </a:lvl5pPr>
            <a:lvl6pPr marL="2743200" lvl="5" indent="-317500" rtl="0">
              <a:lnSpc>
                <a:spcPct val="115000"/>
              </a:lnSpc>
              <a:spcBef>
                <a:spcPts val="0"/>
              </a:spcBef>
              <a:spcAft>
                <a:spcPts val="0"/>
              </a:spcAft>
              <a:buSzPts val="1400"/>
              <a:buFont typeface="Inter"/>
              <a:buChar char="■"/>
              <a:defRPr>
                <a:latin typeface="Inter"/>
                <a:ea typeface="Inter"/>
                <a:cs typeface="Inter"/>
                <a:sym typeface="Inter"/>
              </a:defRPr>
            </a:lvl6pPr>
            <a:lvl7pPr marL="3200400" lvl="6" indent="-317500" rtl="0">
              <a:lnSpc>
                <a:spcPct val="115000"/>
              </a:lnSpc>
              <a:spcBef>
                <a:spcPts val="0"/>
              </a:spcBef>
              <a:spcAft>
                <a:spcPts val="0"/>
              </a:spcAft>
              <a:buSzPts val="1400"/>
              <a:buFont typeface="Inter"/>
              <a:buChar char="●"/>
              <a:defRPr>
                <a:latin typeface="Inter"/>
                <a:ea typeface="Inter"/>
                <a:cs typeface="Inter"/>
                <a:sym typeface="Inter"/>
              </a:defRPr>
            </a:lvl7pPr>
            <a:lvl8pPr marL="3657600" lvl="7" indent="-317500" rtl="0">
              <a:lnSpc>
                <a:spcPct val="115000"/>
              </a:lnSpc>
              <a:spcBef>
                <a:spcPts val="0"/>
              </a:spcBef>
              <a:spcAft>
                <a:spcPts val="0"/>
              </a:spcAft>
              <a:buSzPts val="1400"/>
              <a:buFont typeface="Inter"/>
              <a:buChar char="○"/>
              <a:defRPr>
                <a:latin typeface="Inter"/>
                <a:ea typeface="Inter"/>
                <a:cs typeface="Inter"/>
                <a:sym typeface="Inter"/>
              </a:defRPr>
            </a:lvl8pPr>
            <a:lvl9pPr marL="4114800" lvl="8" indent="-317500" rtl="0">
              <a:lnSpc>
                <a:spcPct val="115000"/>
              </a:lnSpc>
              <a:spcBef>
                <a:spcPts val="0"/>
              </a:spcBef>
              <a:spcAft>
                <a:spcPts val="0"/>
              </a:spcAft>
              <a:buSzPts val="1400"/>
              <a:buFont typeface="Inter"/>
              <a:buChar char="■"/>
              <a:defRPr>
                <a:latin typeface="Inter"/>
                <a:ea typeface="Inter"/>
                <a:cs typeface="Inter"/>
                <a:sym typeface="In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3" name="Google Shape;53;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4" name="Google Shape;5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6"/>
          <p:cNvSpPr txBox="1">
            <a:spLocks noGrp="1"/>
          </p:cNvSpPr>
          <p:nvPr>
            <p:ph type="title" idx="4294967295"/>
          </p:nvPr>
        </p:nvSpPr>
        <p:spPr>
          <a:xfrm>
            <a:off x="842175" y="1817225"/>
            <a:ext cx="3389290" cy="1199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200" b="1" dirty="0">
                <a:solidFill>
                  <a:srgbClr val="000000"/>
                </a:solidFill>
                <a:latin typeface="Inter"/>
                <a:ea typeface="Inter"/>
                <a:cs typeface="Inter"/>
                <a:sym typeface="Inter"/>
              </a:rPr>
              <a:t>Swivl</a:t>
            </a:r>
            <a:br>
              <a:rPr lang="en" sz="3200" b="1" dirty="0">
                <a:solidFill>
                  <a:srgbClr val="000000"/>
                </a:solidFill>
                <a:latin typeface="Inter"/>
                <a:ea typeface="Inter"/>
                <a:cs typeface="Inter"/>
                <a:sym typeface="Inter"/>
              </a:rPr>
            </a:br>
            <a:r>
              <a:rPr lang="en" sz="3200" b="1" dirty="0">
                <a:solidFill>
                  <a:srgbClr val="000000"/>
                </a:solidFill>
                <a:latin typeface="Inter"/>
                <a:ea typeface="Inter"/>
                <a:cs typeface="Inter"/>
                <a:sym typeface="Inter"/>
              </a:rPr>
              <a:t>Recording &amp; </a:t>
            </a:r>
            <a:br>
              <a:rPr lang="en" sz="3200" b="1" dirty="0">
                <a:solidFill>
                  <a:srgbClr val="000000"/>
                </a:solidFill>
                <a:latin typeface="Inter"/>
                <a:ea typeface="Inter"/>
                <a:cs typeface="Inter"/>
                <a:sym typeface="Inter"/>
              </a:rPr>
            </a:br>
            <a:r>
              <a:rPr lang="en" sz="3200" b="1" dirty="0">
                <a:solidFill>
                  <a:srgbClr val="000000"/>
                </a:solidFill>
                <a:latin typeface="Inter"/>
                <a:ea typeface="Inter"/>
                <a:cs typeface="Inter"/>
                <a:sym typeface="Inter"/>
              </a:rPr>
              <a:t>Swivl Reflectivity</a:t>
            </a:r>
            <a:endParaRPr sz="3200" b="1" dirty="0">
              <a:solidFill>
                <a:srgbClr val="000000"/>
              </a:solidFill>
              <a:latin typeface="Inter"/>
              <a:ea typeface="Inter"/>
              <a:cs typeface="Inter"/>
              <a:sym typeface="Inter"/>
            </a:endParaRPr>
          </a:p>
        </p:txBody>
      </p:sp>
      <p:pic>
        <p:nvPicPr>
          <p:cNvPr id="110" name="Google Shape;110;p36"/>
          <p:cNvPicPr preferRelativeResize="0"/>
          <p:nvPr/>
        </p:nvPicPr>
        <p:blipFill>
          <a:blip r:embed="rId3">
            <a:alphaModFix/>
          </a:blip>
          <a:stretch>
            <a:fillRect/>
          </a:stretch>
        </p:blipFill>
        <p:spPr>
          <a:xfrm>
            <a:off x="236950" y="201700"/>
            <a:ext cx="605225" cy="606575"/>
          </a:xfrm>
          <a:prstGeom prst="rect">
            <a:avLst/>
          </a:prstGeom>
          <a:noFill/>
          <a:ln>
            <a:noFill/>
          </a:ln>
        </p:spPr>
      </p:pic>
      <p:pic>
        <p:nvPicPr>
          <p:cNvPr id="111" name="Google Shape;111;p36"/>
          <p:cNvPicPr preferRelativeResize="0"/>
          <p:nvPr/>
        </p:nvPicPr>
        <p:blipFill>
          <a:blip r:embed="rId4">
            <a:alphaModFix/>
          </a:blip>
          <a:stretch>
            <a:fillRect/>
          </a:stretch>
        </p:blipFill>
        <p:spPr>
          <a:xfrm>
            <a:off x="3472504" y="730937"/>
            <a:ext cx="5302374" cy="3681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200"/>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Starting a Recording</a:t>
            </a:r>
            <a:endParaRPr/>
          </a:p>
        </p:txBody>
      </p:sp>
      <p:pic>
        <p:nvPicPr>
          <p:cNvPr id="1497" name="Google Shape;1497;p200"/>
          <p:cNvPicPr preferRelativeResize="0"/>
          <p:nvPr/>
        </p:nvPicPr>
        <p:blipFill>
          <a:blip r:embed="rId3">
            <a:alphaModFix/>
          </a:blip>
          <a:stretch>
            <a:fillRect/>
          </a:stretch>
        </p:blipFill>
        <p:spPr>
          <a:xfrm>
            <a:off x="513125" y="1390587"/>
            <a:ext cx="4125201" cy="2978476"/>
          </a:xfrm>
          <a:prstGeom prst="rect">
            <a:avLst/>
          </a:prstGeom>
          <a:noFill/>
          <a:ln>
            <a:noFill/>
          </a:ln>
          <a:effectLst>
            <a:outerShdw blurRad="57150" dist="19050" dir="5400000" algn="bl" rotWithShape="0">
              <a:srgbClr val="000000">
                <a:alpha val="50000"/>
              </a:srgbClr>
            </a:outerShdw>
          </a:effectLst>
        </p:spPr>
      </p:pic>
      <p:sp>
        <p:nvSpPr>
          <p:cNvPr id="1498" name="Google Shape;1498;p200"/>
          <p:cNvSpPr/>
          <p:nvPr/>
        </p:nvSpPr>
        <p:spPr>
          <a:xfrm>
            <a:off x="2828950" y="2571750"/>
            <a:ext cx="1230900" cy="1111500"/>
          </a:xfrm>
          <a:prstGeom prst="frame">
            <a:avLst>
              <a:gd name="adj1" fmla="val 125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00"/>
          <p:cNvSpPr txBox="1"/>
          <p:nvPr/>
        </p:nvSpPr>
        <p:spPr>
          <a:xfrm>
            <a:off x="5222425" y="2231250"/>
            <a:ext cx="3249222" cy="75094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latin typeface="Inter"/>
                <a:ea typeface="Inter"/>
                <a:cs typeface="Inter"/>
                <a:sym typeface="Inter"/>
              </a:rPr>
              <a:t>Within the Teams app “Home” screen, tap on </a:t>
            </a:r>
            <a:r>
              <a:rPr lang="en" sz="1600" b="1" dirty="0">
                <a:latin typeface="Inter"/>
                <a:ea typeface="Inter"/>
                <a:cs typeface="Inter"/>
                <a:sym typeface="Inter"/>
              </a:rPr>
              <a:t>Record.</a:t>
            </a:r>
            <a:endParaRPr sz="1600" b="1" dirty="0">
              <a:latin typeface="Inter"/>
              <a:ea typeface="Inter"/>
              <a:cs typeface="Inter"/>
              <a:sym typeface="Inter"/>
            </a:endParaRPr>
          </a:p>
        </p:txBody>
      </p:sp>
      <p:sp>
        <p:nvSpPr>
          <p:cNvPr id="2" name="Oval 1">
            <a:extLst>
              <a:ext uri="{FF2B5EF4-FFF2-40B4-BE49-F238E27FC236}">
                <a16:creationId xmlns:a16="http://schemas.microsoft.com/office/drawing/2014/main" id="{FF2A7A53-C3FD-4DBF-9626-5DC574B1C16B}"/>
              </a:ext>
            </a:extLst>
          </p:cNvPr>
          <p:cNvSpPr/>
          <p:nvPr/>
        </p:nvSpPr>
        <p:spPr>
          <a:xfrm>
            <a:off x="4410636" y="2756646"/>
            <a:ext cx="234414" cy="3025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201"/>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latin typeface="Inter"/>
                <a:ea typeface="Inter"/>
                <a:cs typeface="Inter"/>
                <a:sym typeface="Inter"/>
              </a:rPr>
              <a:t>Starting a Recording</a:t>
            </a:r>
            <a:endParaRPr sz="3640">
              <a:latin typeface="Inter"/>
              <a:ea typeface="Inter"/>
              <a:cs typeface="Inter"/>
              <a:sym typeface="Inter"/>
            </a:endParaRPr>
          </a:p>
        </p:txBody>
      </p:sp>
      <p:sp>
        <p:nvSpPr>
          <p:cNvPr id="1505" name="Google Shape;1505;p201"/>
          <p:cNvSpPr txBox="1"/>
          <p:nvPr/>
        </p:nvSpPr>
        <p:spPr>
          <a:xfrm>
            <a:off x="5442875" y="1741184"/>
            <a:ext cx="3236700" cy="18835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latin typeface="Inter"/>
                <a:ea typeface="Inter"/>
                <a:cs typeface="Inter"/>
                <a:sym typeface="Inter"/>
              </a:rPr>
              <a:t>On the Capture screen, start your recording by tapping </a:t>
            </a:r>
            <a:r>
              <a:rPr lang="en" sz="1600" b="1" dirty="0">
                <a:latin typeface="Inter"/>
                <a:ea typeface="Inter"/>
                <a:cs typeface="Inter"/>
                <a:sym typeface="Inter"/>
              </a:rPr>
              <a:t>Rec</a:t>
            </a:r>
            <a:r>
              <a:rPr lang="en" sz="1600" dirty="0">
                <a:latin typeface="Inter"/>
                <a:ea typeface="Inter"/>
                <a:cs typeface="Inter"/>
                <a:sym typeface="Inter"/>
              </a:rPr>
              <a:t>,</a:t>
            </a:r>
          </a:p>
          <a:p>
            <a:pPr marL="0" lvl="0" indent="0" algn="l" rtl="0">
              <a:lnSpc>
                <a:spcPct val="115000"/>
              </a:lnSpc>
              <a:spcBef>
                <a:spcPts val="0"/>
              </a:spcBef>
              <a:spcAft>
                <a:spcPts val="0"/>
              </a:spcAft>
              <a:buNone/>
            </a:pPr>
            <a:endParaRPr lang="en" sz="1600" dirty="0">
              <a:latin typeface="Inter"/>
              <a:ea typeface="Inter"/>
              <a:cs typeface="Inter"/>
              <a:sym typeface="Inter"/>
            </a:endParaRPr>
          </a:p>
          <a:p>
            <a:pPr marL="0" lvl="0" indent="0" algn="l" rtl="0">
              <a:lnSpc>
                <a:spcPct val="115000"/>
              </a:lnSpc>
              <a:spcBef>
                <a:spcPts val="0"/>
              </a:spcBef>
              <a:spcAft>
                <a:spcPts val="0"/>
              </a:spcAft>
              <a:buNone/>
            </a:pPr>
            <a:r>
              <a:rPr lang="en" sz="1600" b="1" u="sng" dirty="0">
                <a:latin typeface="Inter"/>
                <a:ea typeface="Inter"/>
                <a:cs typeface="Inter"/>
                <a:sym typeface="Inter"/>
              </a:rPr>
              <a:t>OR by pressing the red button on your Primary marker (on the side of the marker)</a:t>
            </a:r>
            <a:r>
              <a:rPr lang="en" sz="1600" dirty="0">
                <a:latin typeface="Inter"/>
                <a:ea typeface="Inter"/>
                <a:cs typeface="Inter"/>
                <a:sym typeface="Inter"/>
              </a:rPr>
              <a:t>.</a:t>
            </a:r>
            <a:endParaRPr sz="1600" dirty="0">
              <a:latin typeface="Inter"/>
              <a:ea typeface="Inter"/>
              <a:cs typeface="Inter"/>
              <a:sym typeface="Inter"/>
            </a:endParaRPr>
          </a:p>
        </p:txBody>
      </p:sp>
      <p:sp>
        <p:nvSpPr>
          <p:cNvPr id="1506" name="Google Shape;1506;p201"/>
          <p:cNvSpPr txBox="1"/>
          <p:nvPr/>
        </p:nvSpPr>
        <p:spPr>
          <a:xfrm>
            <a:off x="5442875" y="1306438"/>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Source Sans Pro"/>
                <a:ea typeface="Source Sans Pro"/>
                <a:cs typeface="Source Sans Pro"/>
                <a:sym typeface="Source Sans Pro"/>
              </a:rPr>
              <a:t>This shows your recording time limit.</a:t>
            </a:r>
            <a:endParaRPr sz="1200">
              <a:latin typeface="Source Sans Pro"/>
              <a:ea typeface="Source Sans Pro"/>
              <a:cs typeface="Source Sans Pro"/>
              <a:sym typeface="Source Sans Pro"/>
            </a:endParaRPr>
          </a:p>
        </p:txBody>
      </p:sp>
      <p:pic>
        <p:nvPicPr>
          <p:cNvPr id="1507" name="Google Shape;1507;p201"/>
          <p:cNvPicPr preferRelativeResize="0"/>
          <p:nvPr/>
        </p:nvPicPr>
        <p:blipFill>
          <a:blip r:embed="rId3">
            <a:alphaModFix/>
          </a:blip>
          <a:stretch>
            <a:fillRect/>
          </a:stretch>
        </p:blipFill>
        <p:spPr>
          <a:xfrm>
            <a:off x="465149" y="1113564"/>
            <a:ext cx="4749824" cy="3562376"/>
          </a:xfrm>
          <a:prstGeom prst="rect">
            <a:avLst/>
          </a:prstGeom>
          <a:noFill/>
          <a:ln>
            <a:noFill/>
          </a:ln>
        </p:spPr>
      </p:pic>
      <p:cxnSp>
        <p:nvCxnSpPr>
          <p:cNvPr id="1508" name="Google Shape;1508;p201"/>
          <p:cNvCxnSpPr>
            <a:stCxn id="1506" idx="1"/>
          </p:cNvCxnSpPr>
          <p:nvPr/>
        </p:nvCxnSpPr>
        <p:spPr>
          <a:xfrm flipH="1">
            <a:off x="4991675" y="1491088"/>
            <a:ext cx="451200" cy="1050300"/>
          </a:xfrm>
          <a:prstGeom prst="straightConnector1">
            <a:avLst/>
          </a:prstGeom>
          <a:noFill/>
          <a:ln w="38100" cap="flat" cmpd="sng">
            <a:solidFill>
              <a:srgbClr val="FF0000"/>
            </a:solidFill>
            <a:prstDash val="solid"/>
            <a:round/>
            <a:headEnd type="none" w="med" len="med"/>
            <a:tailEnd type="triangle" w="med" len="med"/>
          </a:ln>
        </p:spPr>
      </p:cxnSp>
      <p:cxnSp>
        <p:nvCxnSpPr>
          <p:cNvPr id="1509" name="Google Shape;1509;p201"/>
          <p:cNvCxnSpPr/>
          <p:nvPr/>
        </p:nvCxnSpPr>
        <p:spPr>
          <a:xfrm flipH="1">
            <a:off x="5093779" y="3005737"/>
            <a:ext cx="409500" cy="1029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p202"/>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Bookmark during Recording</a:t>
            </a:r>
            <a:endParaRPr/>
          </a:p>
        </p:txBody>
      </p:sp>
      <p:sp>
        <p:nvSpPr>
          <p:cNvPr id="1515" name="Google Shape;1515;p202"/>
          <p:cNvSpPr txBox="1"/>
          <p:nvPr/>
        </p:nvSpPr>
        <p:spPr>
          <a:xfrm>
            <a:off x="4926650" y="978750"/>
            <a:ext cx="4131000" cy="343886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900" dirty="0">
                <a:solidFill>
                  <a:schemeClr val="dk1"/>
                </a:solidFill>
                <a:highlight>
                  <a:schemeClr val="lt1"/>
                </a:highlight>
                <a:latin typeface="Inter"/>
                <a:ea typeface="Inter"/>
                <a:cs typeface="Inter"/>
                <a:sym typeface="Inter"/>
              </a:rPr>
              <a:t>Quickly mark a point in the video to view later.</a:t>
            </a:r>
            <a:endParaRPr sz="1900" dirty="0">
              <a:solidFill>
                <a:schemeClr val="dk1"/>
              </a:solidFill>
              <a:highlight>
                <a:schemeClr val="lt1"/>
              </a:highlight>
              <a:latin typeface="Inter"/>
              <a:ea typeface="Inter"/>
              <a:cs typeface="Inter"/>
              <a:sym typeface="Inter"/>
            </a:endParaRPr>
          </a:p>
          <a:p>
            <a:pPr marL="0" lvl="0" indent="0" algn="ctr" rtl="0">
              <a:lnSpc>
                <a:spcPct val="115000"/>
              </a:lnSpc>
              <a:spcBef>
                <a:spcPts val="1100"/>
              </a:spcBef>
              <a:spcAft>
                <a:spcPts val="0"/>
              </a:spcAft>
              <a:buNone/>
            </a:pPr>
            <a:endParaRPr sz="1900" dirty="0">
              <a:solidFill>
                <a:schemeClr val="dk1"/>
              </a:solidFill>
              <a:highlight>
                <a:schemeClr val="lt1"/>
              </a:highlight>
              <a:latin typeface="Inter"/>
              <a:ea typeface="Inter"/>
              <a:cs typeface="Inter"/>
              <a:sym typeface="Inter"/>
            </a:endParaRPr>
          </a:p>
          <a:p>
            <a:pPr marL="0" lvl="0" indent="0" algn="ctr" rtl="0">
              <a:lnSpc>
                <a:spcPct val="115000"/>
              </a:lnSpc>
              <a:spcBef>
                <a:spcPts val="1100"/>
              </a:spcBef>
              <a:spcAft>
                <a:spcPts val="0"/>
              </a:spcAft>
              <a:buNone/>
            </a:pPr>
            <a:r>
              <a:rPr lang="en" sz="1900" dirty="0">
                <a:highlight>
                  <a:schemeClr val="lt1"/>
                </a:highlight>
                <a:latin typeface="Inter"/>
                <a:ea typeface="Inter"/>
                <a:cs typeface="Inter"/>
                <a:sym typeface="Inter"/>
              </a:rPr>
              <a:t>While recording, create a bookmark by pressing the </a:t>
            </a:r>
            <a:br>
              <a:rPr lang="en" sz="1900" dirty="0">
                <a:highlight>
                  <a:schemeClr val="lt1"/>
                </a:highlight>
                <a:latin typeface="Inter"/>
                <a:ea typeface="Inter"/>
                <a:cs typeface="Inter"/>
                <a:sym typeface="Inter"/>
              </a:rPr>
            </a:br>
            <a:r>
              <a:rPr lang="en" sz="1900" b="1" dirty="0">
                <a:highlight>
                  <a:schemeClr val="lt1"/>
                </a:highlight>
                <a:latin typeface="Inter"/>
                <a:ea typeface="Inter"/>
                <a:cs typeface="Inter"/>
                <a:sym typeface="Inter"/>
              </a:rPr>
              <a:t>up</a:t>
            </a:r>
            <a:r>
              <a:rPr lang="en" sz="1900" dirty="0">
                <a:highlight>
                  <a:schemeClr val="lt1"/>
                </a:highlight>
                <a:latin typeface="Inter"/>
                <a:ea typeface="Inter"/>
                <a:cs typeface="Inter"/>
                <a:sym typeface="Inter"/>
              </a:rPr>
              <a:t> or </a:t>
            </a:r>
            <a:r>
              <a:rPr lang="en" sz="1900" b="1" dirty="0">
                <a:highlight>
                  <a:schemeClr val="lt1"/>
                </a:highlight>
                <a:latin typeface="Inter"/>
                <a:ea typeface="Inter"/>
                <a:cs typeface="Inter"/>
                <a:sym typeface="Inter"/>
              </a:rPr>
              <a:t>down</a:t>
            </a:r>
            <a:r>
              <a:rPr lang="en" sz="1900" dirty="0">
                <a:highlight>
                  <a:schemeClr val="lt1"/>
                </a:highlight>
                <a:latin typeface="Inter"/>
                <a:ea typeface="Inter"/>
                <a:cs typeface="Inter"/>
                <a:sym typeface="Inter"/>
              </a:rPr>
              <a:t> arrow on the </a:t>
            </a:r>
            <a:br>
              <a:rPr lang="en" sz="1900" dirty="0">
                <a:highlight>
                  <a:schemeClr val="lt1"/>
                </a:highlight>
                <a:latin typeface="Inter"/>
                <a:ea typeface="Inter"/>
                <a:cs typeface="Inter"/>
                <a:sym typeface="Inter"/>
              </a:rPr>
            </a:br>
            <a:r>
              <a:rPr lang="en" sz="1900" dirty="0">
                <a:highlight>
                  <a:schemeClr val="lt1"/>
                </a:highlight>
                <a:latin typeface="Inter"/>
                <a:ea typeface="Inter"/>
                <a:cs typeface="Inter"/>
                <a:sym typeface="Inter"/>
              </a:rPr>
              <a:t>Primary Marker. </a:t>
            </a:r>
            <a:endParaRPr sz="1900" dirty="0">
              <a:highlight>
                <a:schemeClr val="lt1"/>
              </a:highlight>
              <a:latin typeface="Inter"/>
              <a:ea typeface="Inter"/>
              <a:cs typeface="Inter"/>
              <a:sym typeface="Inter"/>
            </a:endParaRPr>
          </a:p>
          <a:p>
            <a:pPr marL="0" lvl="0" indent="0" algn="ctr" rtl="0">
              <a:lnSpc>
                <a:spcPct val="115000"/>
              </a:lnSpc>
              <a:spcBef>
                <a:spcPts val="1100"/>
              </a:spcBef>
              <a:spcAft>
                <a:spcPts val="1100"/>
              </a:spcAft>
              <a:buNone/>
            </a:pPr>
            <a:endParaRPr sz="1900" dirty="0">
              <a:highlight>
                <a:schemeClr val="lt1"/>
              </a:highlight>
              <a:latin typeface="Inter"/>
              <a:ea typeface="Inter"/>
              <a:cs typeface="Inter"/>
              <a:sym typeface="Inter"/>
            </a:endParaRPr>
          </a:p>
        </p:txBody>
      </p:sp>
      <p:pic>
        <p:nvPicPr>
          <p:cNvPr id="1516" name="Google Shape;1516;p202"/>
          <p:cNvPicPr preferRelativeResize="0"/>
          <p:nvPr/>
        </p:nvPicPr>
        <p:blipFill rotWithShape="1">
          <a:blip r:embed="rId3">
            <a:alphaModFix/>
          </a:blip>
          <a:srcRect l="23480" t="5588" r="14318" b="9615"/>
          <a:stretch/>
        </p:blipFill>
        <p:spPr>
          <a:xfrm>
            <a:off x="828300" y="1290775"/>
            <a:ext cx="3887700" cy="3533100"/>
          </a:xfrm>
          <a:prstGeom prst="ellipse">
            <a:avLst/>
          </a:prstGeom>
          <a:noFill/>
          <a:ln>
            <a:noFill/>
          </a:ln>
          <a:effectLst>
            <a:outerShdw blurRad="57150" dist="19050" dir="5400000" algn="bl" rotWithShape="0">
              <a:srgbClr val="000000">
                <a:alpha val="50000"/>
              </a:srgbClr>
            </a:outerShdw>
          </a:effectLst>
        </p:spPr>
      </p:pic>
      <p:cxnSp>
        <p:nvCxnSpPr>
          <p:cNvPr id="1517" name="Google Shape;1517;p202"/>
          <p:cNvCxnSpPr/>
          <p:nvPr/>
        </p:nvCxnSpPr>
        <p:spPr>
          <a:xfrm>
            <a:off x="1923825" y="1122225"/>
            <a:ext cx="935100" cy="1389300"/>
          </a:xfrm>
          <a:prstGeom prst="straightConnector1">
            <a:avLst/>
          </a:prstGeom>
          <a:noFill/>
          <a:ln w="38100" cap="flat" cmpd="sng">
            <a:solidFill>
              <a:srgbClr val="FF0000"/>
            </a:solidFill>
            <a:prstDash val="solid"/>
            <a:round/>
            <a:headEnd type="none" w="med" len="med"/>
            <a:tailEnd type="triangle" w="med" len="med"/>
          </a:ln>
        </p:spPr>
      </p:cxnSp>
      <p:sp>
        <p:nvSpPr>
          <p:cNvPr id="1518" name="Google Shape;1518;p202"/>
          <p:cNvSpPr txBox="1"/>
          <p:nvPr/>
        </p:nvSpPr>
        <p:spPr>
          <a:xfrm>
            <a:off x="110725" y="468047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Inter"/>
                <a:ea typeface="Inter"/>
                <a:cs typeface="Inter"/>
                <a:sym typeface="Inter"/>
              </a:rPr>
              <a:t>***Pro Feature***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203"/>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40">
                <a:latin typeface="Inter"/>
                <a:ea typeface="Inter"/>
                <a:cs typeface="Inter"/>
                <a:sym typeface="Inter"/>
              </a:rPr>
              <a:t>Stopping a Recording</a:t>
            </a:r>
            <a:endParaRPr sz="3640">
              <a:latin typeface="Inter"/>
              <a:ea typeface="Inter"/>
              <a:cs typeface="Inter"/>
              <a:sym typeface="Inter"/>
            </a:endParaRPr>
          </a:p>
        </p:txBody>
      </p:sp>
      <p:sp>
        <p:nvSpPr>
          <p:cNvPr id="1524" name="Google Shape;1524;p203"/>
          <p:cNvSpPr txBox="1"/>
          <p:nvPr/>
        </p:nvSpPr>
        <p:spPr>
          <a:xfrm>
            <a:off x="5503274" y="2281950"/>
            <a:ext cx="3465913" cy="18835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latin typeface="Inter"/>
                <a:ea typeface="Inter"/>
                <a:cs typeface="Inter"/>
                <a:sym typeface="Inter"/>
              </a:rPr>
              <a:t>Tap on the Stop button to stop your recording, </a:t>
            </a:r>
          </a:p>
          <a:p>
            <a:pPr marL="0" lvl="0" indent="0" algn="l" rtl="0">
              <a:lnSpc>
                <a:spcPct val="115000"/>
              </a:lnSpc>
              <a:spcBef>
                <a:spcPts val="0"/>
              </a:spcBef>
              <a:spcAft>
                <a:spcPts val="0"/>
              </a:spcAft>
              <a:buNone/>
            </a:pPr>
            <a:endParaRPr lang="en" sz="1600" dirty="0">
              <a:latin typeface="Inter"/>
              <a:ea typeface="Inter"/>
              <a:cs typeface="Inter"/>
              <a:sym typeface="Inter"/>
            </a:endParaRPr>
          </a:p>
          <a:p>
            <a:pPr marL="0" lvl="0" indent="0" algn="l" rtl="0">
              <a:lnSpc>
                <a:spcPct val="115000"/>
              </a:lnSpc>
              <a:spcBef>
                <a:spcPts val="0"/>
              </a:spcBef>
              <a:spcAft>
                <a:spcPts val="0"/>
              </a:spcAft>
              <a:buNone/>
            </a:pPr>
            <a:r>
              <a:rPr lang="en" sz="1600" b="1" dirty="0">
                <a:latin typeface="Inter"/>
                <a:ea typeface="Inter"/>
                <a:cs typeface="Inter"/>
                <a:sym typeface="Inter"/>
              </a:rPr>
              <a:t>OR </a:t>
            </a:r>
            <a:r>
              <a:rPr lang="en" sz="1600" b="1" u="sng" dirty="0">
                <a:latin typeface="Inter"/>
                <a:ea typeface="Inter"/>
                <a:cs typeface="Inter"/>
                <a:sym typeface="Inter"/>
              </a:rPr>
              <a:t>press the red button on the Primary marker again (on the side of the marker)</a:t>
            </a:r>
            <a:r>
              <a:rPr lang="en" sz="1600" u="sng" dirty="0">
                <a:latin typeface="Inter"/>
                <a:ea typeface="Inter"/>
                <a:cs typeface="Inter"/>
                <a:sym typeface="Inter"/>
              </a:rPr>
              <a:t>.</a:t>
            </a:r>
            <a:endParaRPr sz="1600" u="sng" dirty="0">
              <a:latin typeface="Inter"/>
              <a:ea typeface="Inter"/>
              <a:cs typeface="Inter"/>
              <a:sym typeface="Inter"/>
            </a:endParaRPr>
          </a:p>
        </p:txBody>
      </p:sp>
      <p:pic>
        <p:nvPicPr>
          <p:cNvPr id="1525" name="Google Shape;1525;p203"/>
          <p:cNvPicPr preferRelativeResize="0"/>
          <p:nvPr/>
        </p:nvPicPr>
        <p:blipFill>
          <a:blip r:embed="rId3">
            <a:alphaModFix/>
          </a:blip>
          <a:stretch>
            <a:fillRect/>
          </a:stretch>
        </p:blipFill>
        <p:spPr>
          <a:xfrm>
            <a:off x="324175" y="1169800"/>
            <a:ext cx="4905774" cy="3679327"/>
          </a:xfrm>
          <a:prstGeom prst="rect">
            <a:avLst/>
          </a:prstGeom>
          <a:noFill/>
          <a:ln>
            <a:noFill/>
          </a:ln>
        </p:spPr>
      </p:pic>
      <p:cxnSp>
        <p:nvCxnSpPr>
          <p:cNvPr id="1526" name="Google Shape;1526;p203"/>
          <p:cNvCxnSpPr/>
          <p:nvPr/>
        </p:nvCxnSpPr>
        <p:spPr>
          <a:xfrm flipH="1">
            <a:off x="4982547" y="3084199"/>
            <a:ext cx="574800" cy="1269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204"/>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Inter"/>
                <a:ea typeface="Inter"/>
                <a:cs typeface="Inter"/>
                <a:sym typeface="Inter"/>
              </a:rPr>
              <a:t>Saving a Recording</a:t>
            </a:r>
            <a:endParaRPr>
              <a:latin typeface="Inter"/>
              <a:ea typeface="Inter"/>
              <a:cs typeface="Inter"/>
              <a:sym typeface="Inter"/>
            </a:endParaRPr>
          </a:p>
        </p:txBody>
      </p:sp>
      <p:sp>
        <p:nvSpPr>
          <p:cNvPr id="1532" name="Google Shape;1532;p204"/>
          <p:cNvSpPr txBox="1"/>
          <p:nvPr/>
        </p:nvSpPr>
        <p:spPr>
          <a:xfrm>
            <a:off x="517075" y="2060850"/>
            <a:ext cx="3000000" cy="216671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latin typeface="Inter"/>
                <a:ea typeface="Inter"/>
                <a:cs typeface="Inter"/>
                <a:sym typeface="Inter"/>
              </a:rPr>
              <a:t>On the Edit project screen, you can:</a:t>
            </a:r>
          </a:p>
          <a:p>
            <a:pPr marL="285750" lvl="0" indent="-285750" algn="l" rtl="0">
              <a:lnSpc>
                <a:spcPct val="115000"/>
              </a:lnSpc>
              <a:spcBef>
                <a:spcPts val="0"/>
              </a:spcBef>
              <a:spcAft>
                <a:spcPts val="0"/>
              </a:spcAft>
              <a:buFont typeface="Arial" panose="020B0604020202020204" pitchFamily="34" charset="0"/>
              <a:buChar char="•"/>
            </a:pPr>
            <a:r>
              <a:rPr lang="en" sz="1600" dirty="0">
                <a:latin typeface="Inter"/>
                <a:ea typeface="Inter"/>
                <a:cs typeface="Inter"/>
                <a:sym typeface="Inter"/>
              </a:rPr>
              <a:t>Change the title </a:t>
            </a:r>
          </a:p>
          <a:p>
            <a:pPr marL="285750" lvl="0" indent="-285750" algn="l" rtl="0">
              <a:lnSpc>
                <a:spcPct val="115000"/>
              </a:lnSpc>
              <a:spcBef>
                <a:spcPts val="0"/>
              </a:spcBef>
              <a:spcAft>
                <a:spcPts val="0"/>
              </a:spcAft>
              <a:buFont typeface="Arial" panose="020B0604020202020204" pitchFamily="34" charset="0"/>
              <a:buChar char="•"/>
            </a:pPr>
            <a:r>
              <a:rPr lang="en" sz="1600" dirty="0">
                <a:latin typeface="Inter"/>
                <a:ea typeface="Inter"/>
                <a:cs typeface="Inter"/>
                <a:sym typeface="Inter"/>
              </a:rPr>
              <a:t>Turn off the audio </a:t>
            </a:r>
          </a:p>
          <a:p>
            <a:pPr marL="285750" lvl="0" indent="-285750" algn="l" rtl="0">
              <a:lnSpc>
                <a:spcPct val="115000"/>
              </a:lnSpc>
              <a:spcBef>
                <a:spcPts val="0"/>
              </a:spcBef>
              <a:spcAft>
                <a:spcPts val="0"/>
              </a:spcAft>
              <a:buFont typeface="Arial" panose="020B0604020202020204" pitchFamily="34" charset="0"/>
              <a:buChar char="•"/>
            </a:pPr>
            <a:r>
              <a:rPr lang="en" sz="1600" dirty="0">
                <a:latin typeface="Inter"/>
                <a:ea typeface="Inter"/>
                <a:cs typeface="Inter"/>
                <a:sym typeface="Inter"/>
              </a:rPr>
              <a:t>Trim the video </a:t>
            </a:r>
          </a:p>
          <a:p>
            <a:pPr marL="0" lvl="0" indent="0" algn="l" rtl="0">
              <a:lnSpc>
                <a:spcPct val="115000"/>
              </a:lnSpc>
              <a:spcBef>
                <a:spcPts val="0"/>
              </a:spcBef>
              <a:spcAft>
                <a:spcPts val="0"/>
              </a:spcAft>
              <a:buNone/>
            </a:pPr>
            <a:endParaRPr lang="en" sz="1600" dirty="0">
              <a:latin typeface="Inter"/>
              <a:ea typeface="Inter"/>
              <a:cs typeface="Inter"/>
              <a:sym typeface="Inter"/>
            </a:endParaRPr>
          </a:p>
          <a:p>
            <a:pPr marL="0" lvl="0" indent="0" algn="l" rtl="0">
              <a:lnSpc>
                <a:spcPct val="115000"/>
              </a:lnSpc>
              <a:spcBef>
                <a:spcPts val="0"/>
              </a:spcBef>
              <a:spcAft>
                <a:spcPts val="0"/>
              </a:spcAft>
              <a:buNone/>
            </a:pPr>
            <a:r>
              <a:rPr lang="en" sz="1600" dirty="0">
                <a:latin typeface="Inter"/>
                <a:ea typeface="Inter"/>
                <a:cs typeface="Inter"/>
                <a:sym typeface="Inter"/>
              </a:rPr>
              <a:t>Then click </a:t>
            </a:r>
            <a:r>
              <a:rPr lang="en" sz="1600" b="1" dirty="0">
                <a:latin typeface="Inter"/>
                <a:ea typeface="Inter"/>
                <a:cs typeface="Inter"/>
                <a:sym typeface="Inter"/>
              </a:rPr>
              <a:t>Done</a:t>
            </a:r>
            <a:r>
              <a:rPr lang="en" sz="1600" dirty="0">
                <a:latin typeface="Inter"/>
                <a:ea typeface="Inter"/>
                <a:cs typeface="Inter"/>
                <a:sym typeface="Inter"/>
              </a:rPr>
              <a:t>.</a:t>
            </a:r>
            <a:endParaRPr sz="1600" b="1" dirty="0">
              <a:latin typeface="Inter"/>
              <a:ea typeface="Inter"/>
              <a:cs typeface="Inter"/>
              <a:sym typeface="Inter"/>
            </a:endParaRPr>
          </a:p>
        </p:txBody>
      </p:sp>
      <p:pic>
        <p:nvPicPr>
          <p:cNvPr id="1533" name="Google Shape;1533;p204"/>
          <p:cNvPicPr preferRelativeResize="0"/>
          <p:nvPr/>
        </p:nvPicPr>
        <p:blipFill>
          <a:blip r:embed="rId3">
            <a:alphaModFix/>
          </a:blip>
          <a:stretch>
            <a:fillRect/>
          </a:stretch>
        </p:blipFill>
        <p:spPr>
          <a:xfrm>
            <a:off x="3706950" y="900275"/>
            <a:ext cx="5063649" cy="3797725"/>
          </a:xfrm>
          <a:prstGeom prst="rect">
            <a:avLst/>
          </a:prstGeom>
          <a:noFill/>
          <a:ln>
            <a:noFill/>
          </a:ln>
        </p:spPr>
      </p:pic>
      <p:sp>
        <p:nvSpPr>
          <p:cNvPr id="1534" name="Google Shape;1534;p204"/>
          <p:cNvSpPr/>
          <p:nvPr/>
        </p:nvSpPr>
        <p:spPr>
          <a:xfrm>
            <a:off x="8348150" y="1004600"/>
            <a:ext cx="411900" cy="411900"/>
          </a:xfrm>
          <a:prstGeom prst="ellipse">
            <a:avLst/>
          </a:prstGeom>
          <a:noFill/>
          <a:ln w="38100" cap="flat" cmpd="sng">
            <a:solidFill>
              <a:srgbClr val="FB02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205"/>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Saving a Recording</a:t>
            </a:r>
            <a:endParaRPr/>
          </a:p>
        </p:txBody>
      </p:sp>
      <p:sp>
        <p:nvSpPr>
          <p:cNvPr id="1540" name="Google Shape;1540;p205"/>
          <p:cNvSpPr txBox="1"/>
          <p:nvPr/>
        </p:nvSpPr>
        <p:spPr>
          <a:xfrm>
            <a:off x="238032" y="2002355"/>
            <a:ext cx="3523302" cy="216671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latin typeface="Inter"/>
                <a:ea typeface="Inter"/>
                <a:cs typeface="Inter"/>
                <a:sym typeface="Inter"/>
              </a:rPr>
              <a:t>Your video will upload to your </a:t>
            </a:r>
            <a:r>
              <a:rPr lang="en" sz="1600" b="1" u="sng" dirty="0">
                <a:latin typeface="Inter"/>
                <a:ea typeface="Inter"/>
                <a:cs typeface="Inter"/>
                <a:sym typeface="Inter"/>
              </a:rPr>
              <a:t>iPad app’s library</a:t>
            </a:r>
            <a:r>
              <a:rPr lang="en" sz="1600" dirty="0">
                <a:latin typeface="Inter"/>
                <a:ea typeface="Inter"/>
                <a:cs typeface="Inter"/>
                <a:sym typeface="Inter"/>
              </a:rPr>
              <a:t>, </a:t>
            </a:r>
          </a:p>
          <a:p>
            <a:pPr marL="0" lvl="0" indent="0" algn="l" rtl="0">
              <a:lnSpc>
                <a:spcPct val="115000"/>
              </a:lnSpc>
              <a:spcBef>
                <a:spcPts val="0"/>
              </a:spcBef>
              <a:spcAft>
                <a:spcPts val="0"/>
              </a:spcAft>
              <a:buNone/>
            </a:pPr>
            <a:endParaRPr lang="en" sz="1600" b="1" u="sng" dirty="0">
              <a:latin typeface="Inter"/>
              <a:ea typeface="Inter"/>
              <a:cs typeface="Inter"/>
              <a:sym typeface="Inter"/>
            </a:endParaRPr>
          </a:p>
          <a:p>
            <a:pPr marL="0" lvl="0" indent="0" algn="l" rtl="0">
              <a:lnSpc>
                <a:spcPct val="115000"/>
              </a:lnSpc>
              <a:spcBef>
                <a:spcPts val="0"/>
              </a:spcBef>
              <a:spcAft>
                <a:spcPts val="0"/>
              </a:spcAft>
              <a:buNone/>
            </a:pPr>
            <a:r>
              <a:rPr lang="en" sz="1600" b="1" u="sng" dirty="0">
                <a:latin typeface="Inter"/>
                <a:ea typeface="Inter"/>
                <a:cs typeface="Inter"/>
                <a:sym typeface="Inter"/>
              </a:rPr>
              <a:t>and</a:t>
            </a:r>
            <a:r>
              <a:rPr lang="en" sz="1600" dirty="0">
                <a:latin typeface="Inter"/>
                <a:ea typeface="Inter"/>
                <a:cs typeface="Inter"/>
                <a:sym typeface="Inter"/>
              </a:rPr>
              <a:t> your </a:t>
            </a:r>
            <a:r>
              <a:rPr lang="en" sz="1600" b="1" dirty="0">
                <a:solidFill>
                  <a:schemeClr val="accent3"/>
                </a:solidFill>
                <a:latin typeface="Inter"/>
                <a:ea typeface="Inter"/>
                <a:cs typeface="Inter"/>
                <a:sym typeface="Inter"/>
              </a:rPr>
              <a:t>Reflectivity by Swivl</a:t>
            </a:r>
            <a:r>
              <a:rPr lang="en" sz="1600" dirty="0">
                <a:latin typeface="Inter"/>
                <a:ea typeface="Inter"/>
                <a:cs typeface="Inter"/>
                <a:sym typeface="Inter"/>
              </a:rPr>
              <a:t> library automatically - </a:t>
            </a:r>
            <a:r>
              <a:rPr lang="en" sz="1600" dirty="0">
                <a:solidFill>
                  <a:srgbClr val="FF0000"/>
                </a:solidFill>
                <a:latin typeface="Inter"/>
                <a:ea typeface="Inter"/>
                <a:cs typeface="Inter"/>
                <a:sym typeface="Inter"/>
              </a:rPr>
              <a:t>if this is selected in your </a:t>
            </a:r>
            <a:r>
              <a:rPr lang="en" sz="1600" b="1" dirty="0">
                <a:solidFill>
                  <a:srgbClr val="FF0000"/>
                </a:solidFill>
                <a:latin typeface="Inter"/>
                <a:ea typeface="Inter"/>
                <a:cs typeface="Inter"/>
                <a:sym typeface="Inter"/>
              </a:rPr>
              <a:t>Settings</a:t>
            </a:r>
          </a:p>
          <a:p>
            <a:pPr marL="0" lvl="0" indent="0" algn="l" rtl="0">
              <a:lnSpc>
                <a:spcPct val="115000"/>
              </a:lnSpc>
              <a:spcBef>
                <a:spcPts val="0"/>
              </a:spcBef>
              <a:spcAft>
                <a:spcPts val="0"/>
              </a:spcAft>
              <a:buNone/>
            </a:pPr>
            <a:r>
              <a:rPr lang="en" sz="1600" b="1" dirty="0">
                <a:solidFill>
                  <a:srgbClr val="FF0000"/>
                </a:solidFill>
                <a:latin typeface="Inter"/>
                <a:ea typeface="Inter"/>
                <a:cs typeface="Inter"/>
                <a:sym typeface="Inter"/>
              </a:rPr>
              <a:t>(on the iPad)</a:t>
            </a:r>
            <a:r>
              <a:rPr lang="en" sz="1600" dirty="0">
                <a:latin typeface="Inter"/>
                <a:ea typeface="Inter"/>
                <a:cs typeface="Inter"/>
                <a:sym typeface="Inter"/>
              </a:rPr>
              <a:t>.</a:t>
            </a:r>
            <a:endParaRPr sz="1600" b="1" dirty="0">
              <a:latin typeface="Inter"/>
              <a:ea typeface="Inter"/>
              <a:cs typeface="Inter"/>
              <a:sym typeface="Inter"/>
            </a:endParaRPr>
          </a:p>
        </p:txBody>
      </p:sp>
      <p:pic>
        <p:nvPicPr>
          <p:cNvPr id="1541" name="Google Shape;1541;p205"/>
          <p:cNvPicPr preferRelativeResize="0"/>
          <p:nvPr/>
        </p:nvPicPr>
        <p:blipFill rotWithShape="1">
          <a:blip r:embed="rId3">
            <a:alphaModFix/>
          </a:blip>
          <a:srcRect t="5046" b="14203"/>
          <a:stretch/>
        </p:blipFill>
        <p:spPr>
          <a:xfrm>
            <a:off x="3952611" y="1055004"/>
            <a:ext cx="4629631" cy="2803949"/>
          </a:xfrm>
          <a:prstGeom prst="rect">
            <a:avLst/>
          </a:prstGeom>
          <a:noFill/>
          <a:ln>
            <a:noFill/>
          </a:ln>
          <a:effectLst>
            <a:outerShdw blurRad="57150" dist="19050" dir="5400000" algn="bl" rotWithShape="0">
              <a:srgbClr val="000000">
                <a:alpha val="50000"/>
              </a:srgbClr>
            </a:outerShdw>
          </a:effectLst>
        </p:spPr>
      </p:pic>
      <p:pic>
        <p:nvPicPr>
          <p:cNvPr id="1542" name="Google Shape;1542;p205"/>
          <p:cNvPicPr preferRelativeResize="0"/>
          <p:nvPr/>
        </p:nvPicPr>
        <p:blipFill rotWithShape="1">
          <a:blip r:embed="rId4">
            <a:alphaModFix/>
          </a:blip>
          <a:srcRect l="2052" t="24674" r="7137" b="54951"/>
          <a:stretch/>
        </p:blipFill>
        <p:spPr>
          <a:xfrm>
            <a:off x="404269" y="4156534"/>
            <a:ext cx="5083349" cy="855275"/>
          </a:xfrm>
          <a:prstGeom prst="rect">
            <a:avLst/>
          </a:prstGeom>
          <a:noFill/>
          <a:ln>
            <a:noFill/>
          </a:ln>
          <a:effectLst>
            <a:outerShdw blurRad="57150" dist="19050" dir="5400000" algn="bl" rotWithShape="0">
              <a:srgbClr val="000000">
                <a:alpha val="50000"/>
              </a:srgbClr>
            </a:outerShdw>
          </a:effectLst>
        </p:spPr>
      </p:pic>
      <p:cxnSp>
        <p:nvCxnSpPr>
          <p:cNvPr id="1543" name="Google Shape;1543;p205"/>
          <p:cNvCxnSpPr>
            <a:cxnSpLocks/>
          </p:cNvCxnSpPr>
          <p:nvPr/>
        </p:nvCxnSpPr>
        <p:spPr>
          <a:xfrm flipH="1">
            <a:off x="937798" y="3731559"/>
            <a:ext cx="1173390" cy="642980"/>
          </a:xfrm>
          <a:prstGeom prst="straightConnector1">
            <a:avLst/>
          </a:prstGeom>
          <a:noFill/>
          <a:ln w="19050" cap="flat" cmpd="sng">
            <a:solidFill>
              <a:srgbClr val="FF0000"/>
            </a:solidFill>
            <a:prstDash val="solid"/>
            <a:round/>
            <a:headEnd type="none" w="med" len="med"/>
            <a:tailEnd type="triangle" w="med" len="med"/>
          </a:ln>
        </p:spPr>
      </p:cxnSp>
      <p:cxnSp>
        <p:nvCxnSpPr>
          <p:cNvPr id="8" name="Google Shape;1543;p205">
            <a:extLst>
              <a:ext uri="{FF2B5EF4-FFF2-40B4-BE49-F238E27FC236}">
                <a16:creationId xmlns:a16="http://schemas.microsoft.com/office/drawing/2014/main" id="{284609EF-9DDF-42B8-A224-DD215578B0A6}"/>
              </a:ext>
            </a:extLst>
          </p:cNvPr>
          <p:cNvCxnSpPr>
            <a:cxnSpLocks/>
          </p:cNvCxnSpPr>
          <p:nvPr/>
        </p:nvCxnSpPr>
        <p:spPr>
          <a:xfrm>
            <a:off x="2111188" y="3731559"/>
            <a:ext cx="2982849" cy="708266"/>
          </a:xfrm>
          <a:prstGeom prst="straightConnector1">
            <a:avLst/>
          </a:prstGeom>
          <a:noFill/>
          <a:ln w="19050" cap="flat" cmpd="sng">
            <a:solidFill>
              <a:srgbClr val="FF0000"/>
            </a:solidFill>
            <a:prstDash val="solid"/>
            <a:round/>
            <a:headEnd type="none" w="med" len="med"/>
            <a:tailEnd type="triangle" w="med" len="med"/>
          </a:ln>
        </p:spPr>
      </p:cxnSp>
      <p:cxnSp>
        <p:nvCxnSpPr>
          <p:cNvPr id="6" name="Straight Arrow Connector 5">
            <a:extLst>
              <a:ext uri="{FF2B5EF4-FFF2-40B4-BE49-F238E27FC236}">
                <a16:creationId xmlns:a16="http://schemas.microsoft.com/office/drawing/2014/main" id="{EAE733DE-6028-46E5-A55E-FA8AB9D0AE82}"/>
              </a:ext>
            </a:extLst>
          </p:cNvPr>
          <p:cNvCxnSpPr>
            <a:cxnSpLocks/>
          </p:cNvCxnSpPr>
          <p:nvPr/>
        </p:nvCxnSpPr>
        <p:spPr>
          <a:xfrm flipV="1">
            <a:off x="3012141" y="2178424"/>
            <a:ext cx="5378824" cy="14388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241"/>
          <p:cNvSpPr txBox="1">
            <a:spLocks noGrp="1"/>
          </p:cNvSpPr>
          <p:nvPr>
            <p:ph type="title" idx="4294967295"/>
          </p:nvPr>
        </p:nvSpPr>
        <p:spPr>
          <a:xfrm>
            <a:off x="547255" y="220080"/>
            <a:ext cx="8416636" cy="3531649"/>
          </a:xfrm>
          <a:prstGeom prst="rect">
            <a:avLst/>
          </a:prstGeom>
        </p:spPr>
        <p:txBody>
          <a:bodyPr spcFirstLastPara="1" wrap="square" lIns="91425" tIns="91425" rIns="91425" bIns="91425" anchor="t" anchorCtr="0">
            <a:noAutofit/>
          </a:bodyPr>
          <a:lstStyle/>
          <a:p>
            <a:pPr lvl="0" algn="ctr" rtl="0">
              <a:spcBef>
                <a:spcPts val="0"/>
              </a:spcBef>
              <a:spcAft>
                <a:spcPts val="0"/>
              </a:spcAft>
              <a:buSzPts val="990"/>
            </a:pPr>
            <a:r>
              <a:rPr lang="en" sz="2800" dirty="0">
                <a:solidFill>
                  <a:srgbClr val="FFFFFF"/>
                </a:solidFill>
              </a:rPr>
              <a:t>Prior to these steps, make sure slide 14 is completed…</a:t>
            </a:r>
            <a:br>
              <a:rPr lang="en" sz="2800" dirty="0">
                <a:solidFill>
                  <a:srgbClr val="FFFFFF"/>
                </a:solidFill>
              </a:rPr>
            </a:br>
            <a:br>
              <a:rPr lang="en" sz="2800" dirty="0">
                <a:solidFill>
                  <a:srgbClr val="FFFFFF"/>
                </a:solidFill>
              </a:rPr>
            </a:br>
            <a:r>
              <a:rPr lang="en" sz="2800" dirty="0">
                <a:solidFill>
                  <a:srgbClr val="FFFFFF"/>
                </a:solidFill>
              </a:rPr>
              <a:t>Set up your robot, iPad, and marker.</a:t>
            </a:r>
            <a:br>
              <a:rPr lang="en" sz="2800" dirty="0">
                <a:solidFill>
                  <a:srgbClr val="FFFFFF"/>
                </a:solidFill>
              </a:rPr>
            </a:br>
            <a:br>
              <a:rPr lang="en" sz="2800" dirty="0">
                <a:solidFill>
                  <a:srgbClr val="FFFFFF"/>
                </a:solidFill>
              </a:rPr>
            </a:br>
            <a:r>
              <a:rPr lang="en" sz="2800" dirty="0">
                <a:solidFill>
                  <a:srgbClr val="FFFFFF"/>
                </a:solidFill>
              </a:rPr>
              <a:t>   Record a video practicing how </a:t>
            </a:r>
            <a:r>
              <a:rPr lang="en" sz="2800" u="sng" dirty="0">
                <a:solidFill>
                  <a:srgbClr val="FFFFFF"/>
                </a:solidFill>
              </a:rPr>
              <a:t>use the buttons on the Primary marker</a:t>
            </a:r>
            <a:r>
              <a:rPr lang="en" sz="2800" dirty="0">
                <a:solidFill>
                  <a:srgbClr val="FFFFFF"/>
                </a:solidFill>
              </a:rPr>
              <a:t> to:</a:t>
            </a:r>
            <a:br>
              <a:rPr lang="en" sz="3200" dirty="0">
                <a:solidFill>
                  <a:srgbClr val="FFFFFF"/>
                </a:solidFill>
              </a:rPr>
            </a:br>
            <a:r>
              <a:rPr lang="en" sz="1800" dirty="0">
                <a:solidFill>
                  <a:srgbClr val="FFFFFF"/>
                </a:solidFill>
              </a:rPr>
              <a:t> </a:t>
            </a:r>
            <a:br>
              <a:rPr lang="en" sz="3200" dirty="0">
                <a:solidFill>
                  <a:srgbClr val="FFFFFF"/>
                </a:solidFill>
              </a:rPr>
            </a:br>
            <a:r>
              <a:rPr lang="en" sz="2800" dirty="0">
                <a:solidFill>
                  <a:srgbClr val="FFFFFF"/>
                </a:solidFill>
              </a:rPr>
              <a:t>1. start recording </a:t>
            </a:r>
            <a:br>
              <a:rPr lang="en" sz="2800" dirty="0">
                <a:solidFill>
                  <a:srgbClr val="FFFFFF"/>
                </a:solidFill>
              </a:rPr>
            </a:br>
            <a:r>
              <a:rPr lang="en" sz="2800" dirty="0">
                <a:solidFill>
                  <a:srgbClr val="FFFFFF"/>
                </a:solidFill>
              </a:rPr>
              <a:t>2. pause/resume the video</a:t>
            </a:r>
            <a:br>
              <a:rPr lang="en" sz="2800" dirty="0">
                <a:solidFill>
                  <a:srgbClr val="FFFFFF"/>
                </a:solidFill>
              </a:rPr>
            </a:br>
            <a:r>
              <a:rPr lang="en" sz="2800" dirty="0">
                <a:solidFill>
                  <a:srgbClr val="FFFFFF"/>
                </a:solidFill>
              </a:rPr>
              <a:t>3.   mark your video in multiple spots</a:t>
            </a:r>
            <a:endParaRPr sz="2800" dirty="0">
              <a:solidFill>
                <a:srgbClr val="FFFFFF"/>
              </a:solidFill>
            </a:endParaRPr>
          </a:p>
        </p:txBody>
      </p:sp>
      <p:pic>
        <p:nvPicPr>
          <p:cNvPr id="1907" name="Google Shape;1907;p241"/>
          <p:cNvPicPr preferRelativeResize="0"/>
          <p:nvPr/>
        </p:nvPicPr>
        <p:blipFill>
          <a:blip r:embed="rId3">
            <a:alphaModFix/>
          </a:blip>
          <a:stretch>
            <a:fillRect/>
          </a:stretch>
        </p:blipFill>
        <p:spPr>
          <a:xfrm>
            <a:off x="246150" y="220080"/>
            <a:ext cx="672000" cy="6734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85"/>
          <p:cNvSpPr txBox="1">
            <a:spLocks noGrp="1"/>
          </p:cNvSpPr>
          <p:nvPr>
            <p:ph type="title"/>
          </p:nvPr>
        </p:nvSpPr>
        <p:spPr>
          <a:xfrm>
            <a:off x="323092" y="1339815"/>
            <a:ext cx="2901900" cy="842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rgbClr val="FFFFFF"/>
                </a:solidFill>
              </a:rPr>
              <a:t>Contents:</a:t>
            </a:r>
            <a:endParaRPr dirty="0">
              <a:solidFill>
                <a:srgbClr val="FFFFFF"/>
              </a:solidFill>
            </a:endParaRPr>
          </a:p>
        </p:txBody>
      </p:sp>
      <p:pic>
        <p:nvPicPr>
          <p:cNvPr id="1380" name="Google Shape;1380;p185"/>
          <p:cNvPicPr preferRelativeResize="0"/>
          <p:nvPr/>
        </p:nvPicPr>
        <p:blipFill>
          <a:blip r:embed="rId3">
            <a:alphaModFix/>
          </a:blip>
          <a:stretch>
            <a:fillRect/>
          </a:stretch>
        </p:blipFill>
        <p:spPr>
          <a:xfrm>
            <a:off x="235800" y="166300"/>
            <a:ext cx="584375" cy="585650"/>
          </a:xfrm>
          <a:prstGeom prst="rect">
            <a:avLst/>
          </a:prstGeom>
          <a:noFill/>
          <a:ln>
            <a:noFill/>
          </a:ln>
        </p:spPr>
      </p:pic>
      <p:sp>
        <p:nvSpPr>
          <p:cNvPr id="8" name="Google Shape;120;p37">
            <a:extLst>
              <a:ext uri="{FF2B5EF4-FFF2-40B4-BE49-F238E27FC236}">
                <a16:creationId xmlns:a16="http://schemas.microsoft.com/office/drawing/2014/main" id="{5D39E38F-F882-419D-AB86-2114FDAA12A8}"/>
              </a:ext>
            </a:extLst>
          </p:cNvPr>
          <p:cNvSpPr txBox="1"/>
          <p:nvPr/>
        </p:nvSpPr>
        <p:spPr>
          <a:xfrm>
            <a:off x="3805516" y="1422156"/>
            <a:ext cx="5210735" cy="253604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u="sng" dirty="0">
                <a:solidFill>
                  <a:srgbClr val="222222"/>
                </a:solidFill>
                <a:latin typeface="Inter"/>
                <a:ea typeface="Inter"/>
                <a:cs typeface="Inter"/>
                <a:sym typeface="Inter"/>
                <a:hlinkClick r:id="rId4" action="ppaction://hlinksldjump">
                  <a:extLst>
                    <a:ext uri="{A12FA001-AC4F-418D-AE19-62706E023703}">
                      <ahyp:hlinkClr xmlns:ahyp="http://schemas.microsoft.com/office/drawing/2018/hyperlinkcolor" val="tx"/>
                    </a:ext>
                  </a:extLst>
                </a:hlinkClick>
              </a:rPr>
              <a:t>Recording with Swivl</a:t>
            </a:r>
            <a:endParaRPr sz="1800" b="1" u="sng" dirty="0">
              <a:solidFill>
                <a:srgbClr val="222222"/>
              </a:solidFill>
              <a:latin typeface="Inter"/>
              <a:ea typeface="Inter"/>
              <a:cs typeface="Inter"/>
              <a:sym typeface="Inter"/>
            </a:endParaRPr>
          </a:p>
          <a:p>
            <a:pPr marL="457200" lvl="0" indent="-304800" algn="l" rtl="0">
              <a:lnSpc>
                <a:spcPct val="115000"/>
              </a:lnSpc>
              <a:spcBef>
                <a:spcPts val="500"/>
              </a:spcBef>
              <a:spcAft>
                <a:spcPts val="0"/>
              </a:spcAft>
              <a:buClr>
                <a:srgbClr val="222222"/>
              </a:buClr>
              <a:buSzPts val="1200"/>
              <a:buFont typeface="Inter"/>
              <a:buChar char="●"/>
            </a:pPr>
            <a:r>
              <a:rPr lang="en" sz="1200" dirty="0">
                <a:solidFill>
                  <a:srgbClr val="222222"/>
                </a:solidFill>
                <a:latin typeface="Inter"/>
                <a:ea typeface="Inter"/>
                <a:cs typeface="Inter"/>
                <a:sym typeface="Inter"/>
              </a:rPr>
              <a:t>Using Swivl app for asynchronous recording</a:t>
            </a:r>
          </a:p>
          <a:p>
            <a:pPr marL="457200" lvl="0" indent="-304800" algn="l" rtl="0">
              <a:lnSpc>
                <a:spcPct val="115000"/>
              </a:lnSpc>
              <a:spcBef>
                <a:spcPts val="500"/>
              </a:spcBef>
              <a:spcAft>
                <a:spcPts val="0"/>
              </a:spcAft>
              <a:buClr>
                <a:srgbClr val="222222"/>
              </a:buClr>
              <a:buSzPts val="1200"/>
              <a:buFont typeface="Inter"/>
              <a:buChar char="●"/>
            </a:pPr>
            <a:endParaRPr lang="en" sz="1200" b="1" dirty="0">
              <a:solidFill>
                <a:srgbClr val="222222"/>
              </a:solidFill>
              <a:latin typeface="Inter"/>
              <a:ea typeface="Inter"/>
              <a:cs typeface="Inter"/>
              <a:sym typeface="Inter"/>
            </a:endParaRPr>
          </a:p>
          <a:p>
            <a:pPr marL="457200" indent="-304800">
              <a:lnSpc>
                <a:spcPct val="115000"/>
              </a:lnSpc>
              <a:spcBef>
                <a:spcPts val="500"/>
              </a:spcBef>
              <a:buClr>
                <a:srgbClr val="222222"/>
              </a:buClr>
              <a:buSzPts val="1200"/>
              <a:buFont typeface="Inter"/>
              <a:buChar char="●"/>
            </a:pPr>
            <a:r>
              <a:rPr lang="en-US" sz="1600" b="1" dirty="0">
                <a:solidFill>
                  <a:srgbClr val="202124"/>
                </a:solidFill>
                <a:latin typeface="Roboto" panose="02000000000000000000" pitchFamily="2" charset="0"/>
              </a:rPr>
              <a:t>A</a:t>
            </a:r>
            <a:r>
              <a:rPr lang="en-US" sz="1600" b="1" i="0" dirty="0">
                <a:solidFill>
                  <a:srgbClr val="202124"/>
                </a:solidFill>
                <a:effectLst/>
                <a:latin typeface="Roboto" panose="02000000000000000000" pitchFamily="2" charset="0"/>
              </a:rPr>
              <a:t>synchronous learning </a:t>
            </a:r>
            <a:r>
              <a:rPr lang="en-US" sz="1600" b="0" i="0" dirty="0">
                <a:solidFill>
                  <a:srgbClr val="202124"/>
                </a:solidFill>
                <a:effectLst/>
                <a:latin typeface="Roboto" panose="02000000000000000000" pitchFamily="2" charset="0"/>
              </a:rPr>
              <a:t>refers to recorded sessions where parents and children can access the video recording any time that works for them.  There is no “live” active participation by the parents and children viewing the video.</a:t>
            </a:r>
          </a:p>
        </p:txBody>
      </p:sp>
    </p:spTree>
    <p:extLst>
      <p:ext uri="{BB962C8B-B14F-4D97-AF65-F5344CB8AC3E}">
        <p14:creationId xmlns:p14="http://schemas.microsoft.com/office/powerpoint/2010/main" val="161933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39"/>
          <p:cNvPicPr preferRelativeResize="0"/>
          <p:nvPr/>
        </p:nvPicPr>
        <p:blipFill>
          <a:blip r:embed="rId3">
            <a:alphaModFix/>
          </a:blip>
          <a:stretch>
            <a:fillRect/>
          </a:stretch>
        </p:blipFill>
        <p:spPr>
          <a:xfrm>
            <a:off x="236950" y="201700"/>
            <a:ext cx="605225" cy="606575"/>
          </a:xfrm>
          <a:prstGeom prst="rect">
            <a:avLst/>
          </a:prstGeom>
          <a:noFill/>
          <a:ln>
            <a:noFill/>
          </a:ln>
        </p:spPr>
      </p:pic>
      <p:sp>
        <p:nvSpPr>
          <p:cNvPr id="131" name="Google Shape;131;p39"/>
          <p:cNvSpPr txBox="1"/>
          <p:nvPr/>
        </p:nvSpPr>
        <p:spPr>
          <a:xfrm>
            <a:off x="1037900" y="218275"/>
            <a:ext cx="7547700" cy="68015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dirty="0">
                <a:solidFill>
                  <a:srgbClr val="1D1C1D"/>
                </a:solidFill>
                <a:latin typeface="Inter"/>
                <a:ea typeface="Inter"/>
                <a:cs typeface="Inter"/>
                <a:sym typeface="Inter"/>
              </a:rPr>
              <a:t>Swivl Robot + “Reflectivity” by Swivl</a:t>
            </a:r>
            <a:endParaRPr sz="2800" dirty="0">
              <a:solidFill>
                <a:srgbClr val="1D1C1D"/>
              </a:solidFill>
              <a:latin typeface="Inter"/>
              <a:ea typeface="Inter"/>
              <a:cs typeface="Inter"/>
              <a:sym typeface="Inter"/>
            </a:endParaRPr>
          </a:p>
        </p:txBody>
      </p:sp>
      <p:sp>
        <p:nvSpPr>
          <p:cNvPr id="132" name="Google Shape;132;p39"/>
          <p:cNvSpPr txBox="1"/>
          <p:nvPr/>
        </p:nvSpPr>
        <p:spPr>
          <a:xfrm>
            <a:off x="1756212" y="1355234"/>
            <a:ext cx="6986888" cy="3049522"/>
          </a:xfrm>
          <a:prstGeom prst="rect">
            <a:avLst/>
          </a:prstGeom>
          <a:noFill/>
          <a:ln>
            <a:noFill/>
          </a:ln>
        </p:spPr>
        <p:txBody>
          <a:bodyPr spcFirstLastPara="1" wrap="square" lIns="91425" tIns="91425" rIns="91425" bIns="91425" anchor="t" anchorCtr="0">
            <a:spAutoFit/>
          </a:bodyPr>
          <a:lstStyle/>
          <a:p>
            <a:pPr marL="457200" lvl="0" indent="-336550" algn="l" rtl="0">
              <a:lnSpc>
                <a:spcPct val="100000"/>
              </a:lnSpc>
              <a:spcBef>
                <a:spcPts val="1100"/>
              </a:spcBef>
              <a:spcAft>
                <a:spcPts val="0"/>
              </a:spcAft>
              <a:buClr>
                <a:srgbClr val="1D1C1D"/>
              </a:buClr>
              <a:buSzPts val="1700"/>
              <a:buFont typeface="Inter"/>
              <a:buChar char="●"/>
            </a:pPr>
            <a:r>
              <a:rPr lang="en" sz="1700" dirty="0">
                <a:solidFill>
                  <a:srgbClr val="333333"/>
                </a:solidFill>
                <a:highlight>
                  <a:srgbClr val="FFFFFF"/>
                </a:highlight>
                <a:latin typeface="Inter"/>
                <a:ea typeface="Inter"/>
                <a:cs typeface="Inter"/>
                <a:sym typeface="Inter"/>
              </a:rPr>
              <a:t>The Swivl Robot rotates to track the teacher while the included Marker(s) capture high quality classroom audio.</a:t>
            </a:r>
            <a:br>
              <a:rPr lang="en" sz="1700" dirty="0">
                <a:solidFill>
                  <a:srgbClr val="333333"/>
                </a:solidFill>
                <a:highlight>
                  <a:srgbClr val="FFFFFF"/>
                </a:highlight>
                <a:latin typeface="Inter"/>
                <a:ea typeface="Inter"/>
                <a:cs typeface="Inter"/>
                <a:sym typeface="Inter"/>
              </a:rPr>
            </a:br>
            <a:endParaRPr sz="800" dirty="0">
              <a:solidFill>
                <a:srgbClr val="333333"/>
              </a:solidFill>
              <a:highlight>
                <a:srgbClr val="FFFFFF"/>
              </a:highlight>
              <a:latin typeface="Inter"/>
              <a:ea typeface="Inter"/>
              <a:cs typeface="Inter"/>
              <a:sym typeface="Inter"/>
            </a:endParaRPr>
          </a:p>
          <a:p>
            <a:pPr marL="457200" lvl="0" indent="-336550" algn="l" rtl="0">
              <a:lnSpc>
                <a:spcPct val="100000"/>
              </a:lnSpc>
              <a:spcBef>
                <a:spcPts val="0"/>
              </a:spcBef>
              <a:spcAft>
                <a:spcPts val="0"/>
              </a:spcAft>
              <a:buClr>
                <a:srgbClr val="1D1C1D"/>
              </a:buClr>
              <a:buSzPts val="1700"/>
              <a:buFont typeface="Inter"/>
              <a:buChar char="●"/>
            </a:pPr>
            <a:r>
              <a:rPr lang="en" sz="1700" dirty="0">
                <a:solidFill>
                  <a:srgbClr val="333333"/>
                </a:solidFill>
                <a:highlight>
                  <a:schemeClr val="lt1"/>
                </a:highlight>
                <a:latin typeface="Inter"/>
                <a:ea typeface="Inter"/>
                <a:cs typeface="Inter"/>
                <a:sym typeface="Inter"/>
              </a:rPr>
              <a:t>Video captured is securely stored meeting data privacy requirements of FERPA (Family Educational Rights and Privacy Act) and COPPA (Children’s Online Privacy Protection Act).</a:t>
            </a:r>
            <a:br>
              <a:rPr lang="en" sz="1700" dirty="0">
                <a:solidFill>
                  <a:srgbClr val="1D1C1D"/>
                </a:solidFill>
                <a:latin typeface="Inter"/>
                <a:ea typeface="Inter"/>
                <a:cs typeface="Inter"/>
                <a:sym typeface="Inter"/>
              </a:rPr>
            </a:br>
            <a:endParaRPr sz="800" dirty="0">
              <a:solidFill>
                <a:srgbClr val="1D1C1D"/>
              </a:solidFill>
              <a:latin typeface="Inter"/>
              <a:ea typeface="Inter"/>
              <a:cs typeface="Inter"/>
              <a:sym typeface="Inter"/>
            </a:endParaRPr>
          </a:p>
          <a:p>
            <a:pPr marL="457200" lvl="0" indent="-336550" algn="l" rtl="0">
              <a:spcBef>
                <a:spcPts val="0"/>
              </a:spcBef>
              <a:spcAft>
                <a:spcPts val="0"/>
              </a:spcAft>
              <a:buClr>
                <a:srgbClr val="1D1C1D"/>
              </a:buClr>
              <a:buSzPts val="1700"/>
              <a:buFont typeface="Inter"/>
              <a:buChar char="●"/>
            </a:pPr>
            <a:r>
              <a:rPr lang="en" sz="1700" dirty="0">
                <a:solidFill>
                  <a:srgbClr val="333333"/>
                </a:solidFill>
                <a:highlight>
                  <a:srgbClr val="FFFFFF"/>
                </a:highlight>
                <a:latin typeface="Inter"/>
                <a:ea typeface="Inter"/>
                <a:cs typeface="Inter"/>
                <a:sym typeface="Inter"/>
              </a:rPr>
              <a:t>Record, host, and share videos for self-reflection, professional development, teacher and parent observations.</a:t>
            </a:r>
            <a:br>
              <a:rPr lang="en" sz="1700" dirty="0">
                <a:solidFill>
                  <a:srgbClr val="333333"/>
                </a:solidFill>
                <a:highlight>
                  <a:srgbClr val="FFFFFF"/>
                </a:highlight>
                <a:latin typeface="Inter"/>
                <a:ea typeface="Inter"/>
                <a:cs typeface="Inter"/>
                <a:sym typeface="Inter"/>
              </a:rPr>
            </a:br>
            <a:endParaRPr sz="800" dirty="0">
              <a:solidFill>
                <a:srgbClr val="333333"/>
              </a:solidFill>
              <a:highlight>
                <a:srgbClr val="FFFFFF"/>
              </a:highlight>
              <a:latin typeface="Inter"/>
              <a:ea typeface="Inter"/>
              <a:cs typeface="Inter"/>
              <a:sym typeface="Inter"/>
            </a:endParaRPr>
          </a:p>
          <a:p>
            <a:pPr marL="457200" lvl="0" indent="-336550" algn="l" rtl="0">
              <a:spcBef>
                <a:spcPts val="0"/>
              </a:spcBef>
              <a:spcAft>
                <a:spcPts val="0"/>
              </a:spcAft>
              <a:buClr>
                <a:srgbClr val="1D1C1D"/>
              </a:buClr>
              <a:buSzPts val="1700"/>
              <a:buFont typeface="Inter"/>
              <a:buChar char="●"/>
            </a:pPr>
            <a:r>
              <a:rPr lang="en" sz="1700" dirty="0">
                <a:solidFill>
                  <a:srgbClr val="333333"/>
                </a:solidFill>
                <a:highlight>
                  <a:schemeClr val="lt1"/>
                </a:highlight>
                <a:latin typeface="Inter"/>
                <a:ea typeface="Inter"/>
                <a:cs typeface="Inter"/>
                <a:sym typeface="Inter"/>
              </a:rPr>
              <a:t>Videos can be time-stamped with commenting and includes built-in rubric support (objective assessment scoring). </a:t>
            </a:r>
            <a:endParaRPr sz="800" dirty="0">
              <a:solidFill>
                <a:srgbClr val="333333"/>
              </a:solidFill>
              <a:highlight>
                <a:schemeClr val="lt1"/>
              </a:highlight>
              <a:latin typeface="Inter"/>
              <a:ea typeface="Inter"/>
              <a:cs typeface="Inter"/>
              <a:sym typeface="Inter"/>
            </a:endParaRPr>
          </a:p>
        </p:txBody>
      </p:sp>
      <p:pic>
        <p:nvPicPr>
          <p:cNvPr id="133" name="Google Shape;133;p39"/>
          <p:cNvPicPr preferRelativeResize="0"/>
          <p:nvPr/>
        </p:nvPicPr>
        <p:blipFill rotWithShape="1">
          <a:blip r:embed="rId4">
            <a:alphaModFix/>
          </a:blip>
          <a:srcRect r="68590" b="35683"/>
          <a:stretch/>
        </p:blipFill>
        <p:spPr>
          <a:xfrm>
            <a:off x="400900" y="1037425"/>
            <a:ext cx="1127390" cy="1063900"/>
          </a:xfrm>
          <a:prstGeom prst="rect">
            <a:avLst/>
          </a:prstGeom>
          <a:noFill/>
          <a:ln>
            <a:noFill/>
          </a:ln>
        </p:spPr>
      </p:pic>
      <p:pic>
        <p:nvPicPr>
          <p:cNvPr id="134" name="Google Shape;134;p39"/>
          <p:cNvPicPr preferRelativeResize="0"/>
          <p:nvPr/>
        </p:nvPicPr>
        <p:blipFill>
          <a:blip r:embed="rId5">
            <a:alphaModFix/>
          </a:blip>
          <a:stretch>
            <a:fillRect/>
          </a:stretch>
        </p:blipFill>
        <p:spPr>
          <a:xfrm>
            <a:off x="7890300" y="137900"/>
            <a:ext cx="1127400" cy="1136959"/>
          </a:xfrm>
          <a:prstGeom prst="rect">
            <a:avLst/>
          </a:prstGeom>
          <a:noFill/>
          <a:ln>
            <a:noFill/>
          </a:ln>
        </p:spPr>
      </p:pic>
      <p:pic>
        <p:nvPicPr>
          <p:cNvPr id="135" name="Google Shape;135;p39"/>
          <p:cNvPicPr preferRelativeResize="0"/>
          <p:nvPr/>
        </p:nvPicPr>
        <p:blipFill>
          <a:blip r:embed="rId6">
            <a:alphaModFix/>
          </a:blip>
          <a:stretch>
            <a:fillRect/>
          </a:stretch>
        </p:blipFill>
        <p:spPr>
          <a:xfrm>
            <a:off x="236950" y="3563975"/>
            <a:ext cx="1672550" cy="1202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0"/>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Inter"/>
                <a:ea typeface="Inter"/>
                <a:cs typeface="Inter"/>
                <a:sym typeface="Inter"/>
              </a:rPr>
              <a:t>Teams by Swivl Components</a:t>
            </a:r>
            <a:endParaRPr>
              <a:latin typeface="Inter"/>
              <a:ea typeface="Inter"/>
              <a:cs typeface="Inter"/>
              <a:sym typeface="Inter"/>
            </a:endParaRPr>
          </a:p>
        </p:txBody>
      </p:sp>
      <p:pic>
        <p:nvPicPr>
          <p:cNvPr id="141" name="Google Shape;141;p40"/>
          <p:cNvPicPr preferRelativeResize="0"/>
          <p:nvPr/>
        </p:nvPicPr>
        <p:blipFill rotWithShape="1">
          <a:blip r:embed="rId3">
            <a:alphaModFix/>
          </a:blip>
          <a:srcRect l="63031" b="43560"/>
          <a:stretch/>
        </p:blipFill>
        <p:spPr>
          <a:xfrm>
            <a:off x="6213704" y="1705713"/>
            <a:ext cx="2257750" cy="1588501"/>
          </a:xfrm>
          <a:prstGeom prst="rect">
            <a:avLst/>
          </a:prstGeom>
          <a:noFill/>
          <a:ln>
            <a:noFill/>
          </a:ln>
        </p:spPr>
      </p:pic>
      <p:sp>
        <p:nvSpPr>
          <p:cNvPr id="142" name="Google Shape;142;p40"/>
          <p:cNvSpPr txBox="1"/>
          <p:nvPr/>
        </p:nvSpPr>
        <p:spPr>
          <a:xfrm>
            <a:off x="99264" y="3405052"/>
            <a:ext cx="2626500" cy="15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Inter"/>
                <a:ea typeface="Inter"/>
                <a:cs typeface="Inter"/>
                <a:sym typeface="Inter"/>
              </a:rPr>
              <a:t>Rotates to easily track and record the person wearing the primary marker.</a:t>
            </a:r>
            <a:endParaRPr sz="1600" dirty="0">
              <a:latin typeface="Inter"/>
              <a:ea typeface="Inter"/>
              <a:cs typeface="Inter"/>
              <a:sym typeface="Inter"/>
            </a:endParaRPr>
          </a:p>
          <a:p>
            <a:pPr marL="0" lvl="0" indent="0" algn="ctr" rtl="0">
              <a:spcBef>
                <a:spcPts val="0"/>
              </a:spcBef>
              <a:spcAft>
                <a:spcPts val="0"/>
              </a:spcAft>
              <a:buNone/>
            </a:pPr>
            <a:r>
              <a:rPr lang="en" sz="1600" dirty="0">
                <a:latin typeface="Inter"/>
                <a:ea typeface="Inter"/>
                <a:cs typeface="Inter"/>
                <a:sym typeface="Inter"/>
              </a:rPr>
              <a:t>Multiple microphones (Markers) </a:t>
            </a:r>
            <a:endParaRPr sz="1600" dirty="0">
              <a:latin typeface="Inter"/>
              <a:ea typeface="Inter"/>
              <a:cs typeface="Inter"/>
              <a:sym typeface="Inter"/>
            </a:endParaRPr>
          </a:p>
        </p:txBody>
      </p:sp>
      <p:sp>
        <p:nvSpPr>
          <p:cNvPr id="143" name="Google Shape;143;p40"/>
          <p:cNvSpPr txBox="1"/>
          <p:nvPr/>
        </p:nvSpPr>
        <p:spPr>
          <a:xfrm>
            <a:off x="2801673" y="3405038"/>
            <a:ext cx="3117154" cy="13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Inter"/>
                <a:ea typeface="Inter"/>
                <a:cs typeface="Inter"/>
                <a:sym typeface="Inter"/>
              </a:rPr>
              <a:t>iPad app used to record or stream video.  Used in conjunction with the robot.  Video can be automatically uploaded to the Refelectivity secure cloud space.</a:t>
            </a:r>
            <a:endParaRPr sz="1600" dirty="0">
              <a:latin typeface="Inter"/>
              <a:ea typeface="Inter"/>
              <a:cs typeface="Inter"/>
              <a:sym typeface="Inter"/>
            </a:endParaRPr>
          </a:p>
        </p:txBody>
      </p:sp>
      <p:sp>
        <p:nvSpPr>
          <p:cNvPr id="144" name="Google Shape;144;p40"/>
          <p:cNvSpPr txBox="1"/>
          <p:nvPr/>
        </p:nvSpPr>
        <p:spPr>
          <a:xfrm>
            <a:off x="6318155" y="3405038"/>
            <a:ext cx="2317800" cy="13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Inter"/>
                <a:ea typeface="Inter"/>
                <a:cs typeface="Inter"/>
                <a:sym typeface="Inter"/>
              </a:rPr>
              <a:t>See all of your content!  View, edit, share, and collaborate.</a:t>
            </a:r>
            <a:endParaRPr sz="1600" dirty="0">
              <a:latin typeface="Inter"/>
              <a:ea typeface="Inter"/>
              <a:cs typeface="Inter"/>
              <a:sym typeface="Inter"/>
            </a:endParaRPr>
          </a:p>
        </p:txBody>
      </p:sp>
      <p:sp>
        <p:nvSpPr>
          <p:cNvPr id="145" name="Google Shape;145;p40"/>
          <p:cNvSpPr txBox="1"/>
          <p:nvPr/>
        </p:nvSpPr>
        <p:spPr>
          <a:xfrm>
            <a:off x="131188" y="978250"/>
            <a:ext cx="2448900" cy="50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chemeClr val="accent3"/>
                </a:solidFill>
                <a:latin typeface="Inter"/>
                <a:ea typeface="Inter"/>
                <a:cs typeface="Inter"/>
                <a:sym typeface="Inter"/>
              </a:rPr>
              <a:t>    Swivl Robot</a:t>
            </a:r>
            <a:endParaRPr sz="2200" b="1" dirty="0">
              <a:solidFill>
                <a:schemeClr val="accent3"/>
              </a:solidFill>
              <a:latin typeface="Inter"/>
              <a:ea typeface="Inter"/>
              <a:cs typeface="Inter"/>
              <a:sym typeface="Inter"/>
            </a:endParaRPr>
          </a:p>
        </p:txBody>
      </p:sp>
      <p:sp>
        <p:nvSpPr>
          <p:cNvPr id="146" name="Google Shape;146;p40"/>
          <p:cNvSpPr txBox="1"/>
          <p:nvPr/>
        </p:nvSpPr>
        <p:spPr>
          <a:xfrm>
            <a:off x="3111021" y="951746"/>
            <a:ext cx="26265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solidFill>
                  <a:schemeClr val="accent3"/>
                </a:solidFill>
                <a:latin typeface="Inter"/>
                <a:ea typeface="Inter"/>
                <a:cs typeface="Inter"/>
                <a:sym typeface="Inter"/>
              </a:rPr>
              <a:t>Capture iPad </a:t>
            </a:r>
            <a:r>
              <a:rPr lang="en" sz="2200" b="1" u="sng" dirty="0">
                <a:solidFill>
                  <a:schemeClr val="accent3"/>
                </a:solidFill>
                <a:latin typeface="Inter"/>
                <a:ea typeface="Inter"/>
                <a:cs typeface="Inter"/>
                <a:sym typeface="Inter"/>
              </a:rPr>
              <a:t>App</a:t>
            </a:r>
            <a:endParaRPr sz="2200" b="1" u="sng" dirty="0">
              <a:solidFill>
                <a:schemeClr val="accent3"/>
              </a:solidFill>
              <a:latin typeface="Inter"/>
              <a:ea typeface="Inter"/>
              <a:cs typeface="Inter"/>
              <a:sym typeface="Inter"/>
            </a:endParaRPr>
          </a:p>
        </p:txBody>
      </p:sp>
      <p:sp>
        <p:nvSpPr>
          <p:cNvPr id="147" name="Google Shape;147;p40"/>
          <p:cNvSpPr txBox="1"/>
          <p:nvPr/>
        </p:nvSpPr>
        <p:spPr>
          <a:xfrm>
            <a:off x="6268454" y="955150"/>
            <a:ext cx="2626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dirty="0">
                <a:solidFill>
                  <a:schemeClr val="accent3"/>
                </a:solidFill>
                <a:latin typeface="Inter"/>
                <a:ea typeface="Inter"/>
                <a:cs typeface="Inter"/>
                <a:sym typeface="Inter"/>
              </a:rPr>
              <a:t>Teams </a:t>
            </a:r>
            <a:r>
              <a:rPr lang="en" sz="2200" b="1" u="sng" dirty="0">
                <a:solidFill>
                  <a:schemeClr val="accent3"/>
                </a:solidFill>
                <a:latin typeface="Inter"/>
                <a:ea typeface="Inter"/>
                <a:cs typeface="Inter"/>
                <a:sym typeface="Inter"/>
              </a:rPr>
              <a:t>Website</a:t>
            </a:r>
            <a:endParaRPr sz="2200" b="1" u="sng" dirty="0">
              <a:solidFill>
                <a:schemeClr val="accent3"/>
              </a:solidFill>
              <a:latin typeface="Inter"/>
              <a:ea typeface="Inter"/>
              <a:cs typeface="Inter"/>
              <a:sym typeface="Inter"/>
            </a:endParaRPr>
          </a:p>
        </p:txBody>
      </p:sp>
      <p:pic>
        <p:nvPicPr>
          <p:cNvPr id="148" name="Google Shape;148;p40"/>
          <p:cNvPicPr preferRelativeResize="0"/>
          <p:nvPr/>
        </p:nvPicPr>
        <p:blipFill rotWithShape="1">
          <a:blip r:embed="rId3">
            <a:alphaModFix/>
          </a:blip>
          <a:srcRect r="68590" b="35683"/>
          <a:stretch/>
        </p:blipFill>
        <p:spPr>
          <a:xfrm>
            <a:off x="542205" y="1594875"/>
            <a:ext cx="1918199" cy="1810174"/>
          </a:xfrm>
          <a:prstGeom prst="rect">
            <a:avLst/>
          </a:prstGeom>
          <a:noFill/>
          <a:ln>
            <a:noFill/>
          </a:ln>
        </p:spPr>
      </p:pic>
      <p:pic>
        <p:nvPicPr>
          <p:cNvPr id="149" name="Google Shape;149;p40"/>
          <p:cNvPicPr preferRelativeResize="0"/>
          <p:nvPr/>
        </p:nvPicPr>
        <p:blipFill>
          <a:blip r:embed="rId4">
            <a:alphaModFix/>
          </a:blip>
          <a:stretch>
            <a:fillRect/>
          </a:stretch>
        </p:blipFill>
        <p:spPr>
          <a:xfrm>
            <a:off x="3448199" y="1640874"/>
            <a:ext cx="1703750" cy="1718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5"/>
          <p:cNvSpPr txBox="1"/>
          <p:nvPr/>
        </p:nvSpPr>
        <p:spPr>
          <a:xfrm>
            <a:off x="1048869" y="412456"/>
            <a:ext cx="7416053"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a:latin typeface="Inter"/>
                <a:ea typeface="Inter"/>
                <a:cs typeface="Inter"/>
                <a:sym typeface="Inter"/>
              </a:rPr>
              <a:t>Live Streaming vs. </a:t>
            </a:r>
            <a:r>
              <a:rPr lang="en" sz="3600" b="1" dirty="0">
                <a:solidFill>
                  <a:schemeClr val="accent3">
                    <a:lumMod val="75000"/>
                  </a:schemeClr>
                </a:solidFill>
                <a:latin typeface="Inter"/>
                <a:ea typeface="Inter"/>
                <a:cs typeface="Inter"/>
                <a:sym typeface="Inter"/>
              </a:rPr>
              <a:t>Recording</a:t>
            </a:r>
            <a:endParaRPr sz="3600" b="1" dirty="0">
              <a:solidFill>
                <a:schemeClr val="accent3">
                  <a:lumMod val="75000"/>
                </a:schemeClr>
              </a:solidFill>
              <a:latin typeface="Inter"/>
              <a:ea typeface="Inter"/>
              <a:cs typeface="Inter"/>
              <a:sym typeface="Inter"/>
            </a:endParaRPr>
          </a:p>
        </p:txBody>
      </p:sp>
      <p:sp>
        <p:nvSpPr>
          <p:cNvPr id="4" name="TextBox 3">
            <a:extLst>
              <a:ext uri="{FF2B5EF4-FFF2-40B4-BE49-F238E27FC236}">
                <a16:creationId xmlns:a16="http://schemas.microsoft.com/office/drawing/2014/main" id="{C3C22F3E-7778-4F28-8E7F-FA431EFC0229}"/>
              </a:ext>
            </a:extLst>
          </p:cNvPr>
          <p:cNvSpPr txBox="1"/>
          <p:nvPr/>
        </p:nvSpPr>
        <p:spPr>
          <a:xfrm>
            <a:off x="403315" y="1250320"/>
            <a:ext cx="8364167" cy="3046988"/>
          </a:xfrm>
          <a:prstGeom prst="rect">
            <a:avLst/>
          </a:prstGeom>
          <a:noFill/>
        </p:spPr>
        <p:txBody>
          <a:bodyPr wrap="square">
            <a:spAutoFit/>
          </a:bodyPr>
          <a:lstStyle/>
          <a:p>
            <a:r>
              <a:rPr lang="en-US" sz="1600" u="sng" dirty="0">
                <a:solidFill>
                  <a:srgbClr val="202124"/>
                </a:solidFill>
                <a:latin typeface="Roboto" panose="02000000000000000000" pitchFamily="2" charset="0"/>
              </a:rPr>
              <a:t>Live streaming is conducted using</a:t>
            </a:r>
            <a:r>
              <a:rPr lang="en-US" sz="1600" dirty="0">
                <a:solidFill>
                  <a:srgbClr val="202124"/>
                </a:solidFill>
                <a:latin typeface="Roboto" panose="02000000000000000000" pitchFamily="2" charset="0"/>
              </a:rPr>
              <a:t>:</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The </a:t>
            </a:r>
            <a:r>
              <a:rPr lang="en-US" sz="1600" dirty="0" err="1">
                <a:solidFill>
                  <a:srgbClr val="202124"/>
                </a:solidFill>
                <a:latin typeface="Roboto" panose="02000000000000000000" pitchFamily="2" charset="0"/>
              </a:rPr>
              <a:t>Swivl</a:t>
            </a:r>
            <a:r>
              <a:rPr lang="en-US" sz="1600" dirty="0">
                <a:solidFill>
                  <a:srgbClr val="202124"/>
                </a:solidFill>
                <a:latin typeface="Roboto" panose="02000000000000000000" pitchFamily="2" charset="0"/>
              </a:rPr>
              <a:t> Robot</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iPad</a:t>
            </a:r>
          </a:p>
          <a:p>
            <a:pPr marL="285750" indent="-285750">
              <a:buFont typeface="Arial" panose="020B0604020202020204" pitchFamily="34" charset="0"/>
              <a:buChar char="•"/>
            </a:pPr>
            <a:r>
              <a:rPr lang="en-US" sz="1600" dirty="0" err="1">
                <a:solidFill>
                  <a:srgbClr val="202124"/>
                </a:solidFill>
                <a:latin typeface="Roboto" panose="02000000000000000000" pitchFamily="2" charset="0"/>
              </a:rPr>
              <a:t>Swivl</a:t>
            </a:r>
            <a:r>
              <a:rPr lang="en-US" sz="1600" dirty="0">
                <a:solidFill>
                  <a:srgbClr val="202124"/>
                </a:solidFill>
                <a:latin typeface="Roboto" panose="02000000000000000000" pitchFamily="2" charset="0"/>
              </a:rPr>
              <a:t> Capture App on the iPad</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Zoom integrated tool within the </a:t>
            </a:r>
            <a:r>
              <a:rPr lang="en-US" sz="1600" dirty="0" err="1">
                <a:solidFill>
                  <a:srgbClr val="202124"/>
                </a:solidFill>
                <a:latin typeface="Roboto" panose="02000000000000000000" pitchFamily="2" charset="0"/>
              </a:rPr>
              <a:t>Swivl</a:t>
            </a:r>
            <a:r>
              <a:rPr lang="en-US" sz="1600" dirty="0">
                <a:solidFill>
                  <a:srgbClr val="202124"/>
                </a:solidFill>
                <a:latin typeface="Roboto" panose="02000000000000000000" pitchFamily="2" charset="0"/>
              </a:rPr>
              <a:t> App</a:t>
            </a:r>
          </a:p>
          <a:p>
            <a:pPr marL="285750" indent="-285750">
              <a:buFont typeface="Arial" panose="020B0604020202020204" pitchFamily="34" charset="0"/>
              <a:buChar char="•"/>
            </a:pPr>
            <a:r>
              <a:rPr lang="en-US" sz="1600" dirty="0" err="1">
                <a:solidFill>
                  <a:srgbClr val="202124"/>
                </a:solidFill>
                <a:latin typeface="Roboto" panose="02000000000000000000" pitchFamily="2" charset="0"/>
              </a:rPr>
              <a:t>Swivl</a:t>
            </a:r>
            <a:r>
              <a:rPr lang="en-US" sz="1600" dirty="0">
                <a:solidFill>
                  <a:srgbClr val="202124"/>
                </a:solidFill>
                <a:latin typeface="Roboto" panose="02000000000000000000" pitchFamily="2" charset="0"/>
              </a:rPr>
              <a:t> Reflectivity Software</a:t>
            </a:r>
          </a:p>
          <a:p>
            <a:pPr marL="285750" indent="-285750">
              <a:buFont typeface="Arial" panose="020B0604020202020204" pitchFamily="34" charset="0"/>
              <a:buChar char="•"/>
            </a:pPr>
            <a:endParaRPr lang="en-US" sz="1600" dirty="0">
              <a:solidFill>
                <a:srgbClr val="202124"/>
              </a:solidFill>
              <a:latin typeface="Roboto" panose="02000000000000000000" pitchFamily="2" charset="0"/>
            </a:endParaRPr>
          </a:p>
          <a:p>
            <a:r>
              <a:rPr lang="en-US" sz="1600" u="sng" dirty="0">
                <a:solidFill>
                  <a:schemeClr val="accent3">
                    <a:lumMod val="75000"/>
                  </a:schemeClr>
                </a:solidFill>
                <a:latin typeface="Roboto" panose="02000000000000000000" pitchFamily="2" charset="0"/>
              </a:rPr>
              <a:t>Recorded video is conducted using</a:t>
            </a:r>
            <a:r>
              <a:rPr lang="en-US" sz="1600" dirty="0">
                <a:solidFill>
                  <a:schemeClr val="accent3">
                    <a:lumMod val="75000"/>
                  </a:schemeClr>
                </a:solidFill>
                <a:latin typeface="Roboto" panose="02000000000000000000" pitchFamily="2" charset="0"/>
              </a:rPr>
              <a:t>:</a:t>
            </a:r>
          </a:p>
          <a:p>
            <a:pPr marL="285750" indent="-285750">
              <a:buFont typeface="Arial" panose="020B0604020202020204" pitchFamily="34" charset="0"/>
              <a:buChar char="•"/>
            </a:pPr>
            <a:r>
              <a:rPr lang="en-US" sz="1600" dirty="0">
                <a:solidFill>
                  <a:schemeClr val="accent3">
                    <a:lumMod val="75000"/>
                  </a:schemeClr>
                </a:solidFill>
                <a:latin typeface="Roboto" panose="02000000000000000000" pitchFamily="2" charset="0"/>
              </a:rPr>
              <a:t>The </a:t>
            </a:r>
            <a:r>
              <a:rPr lang="en-US" sz="1600" dirty="0" err="1">
                <a:solidFill>
                  <a:schemeClr val="accent3">
                    <a:lumMod val="75000"/>
                  </a:schemeClr>
                </a:solidFill>
                <a:latin typeface="Roboto" panose="02000000000000000000" pitchFamily="2" charset="0"/>
              </a:rPr>
              <a:t>Swivl</a:t>
            </a:r>
            <a:r>
              <a:rPr lang="en-US" sz="1600" dirty="0">
                <a:solidFill>
                  <a:schemeClr val="accent3">
                    <a:lumMod val="75000"/>
                  </a:schemeClr>
                </a:solidFill>
                <a:latin typeface="Roboto" panose="02000000000000000000" pitchFamily="2" charset="0"/>
              </a:rPr>
              <a:t> Robot</a:t>
            </a:r>
          </a:p>
          <a:p>
            <a:pPr marL="285750" indent="-285750">
              <a:buFont typeface="Arial" panose="020B0604020202020204" pitchFamily="34" charset="0"/>
              <a:buChar char="•"/>
            </a:pPr>
            <a:r>
              <a:rPr lang="en-US" sz="1600" dirty="0">
                <a:solidFill>
                  <a:schemeClr val="accent3">
                    <a:lumMod val="75000"/>
                  </a:schemeClr>
                </a:solidFill>
                <a:latin typeface="Roboto" panose="02000000000000000000" pitchFamily="2" charset="0"/>
              </a:rPr>
              <a:t>iPad</a:t>
            </a:r>
          </a:p>
          <a:p>
            <a:pPr marL="285750" indent="-285750">
              <a:buFont typeface="Arial" panose="020B0604020202020204" pitchFamily="34" charset="0"/>
              <a:buChar char="•"/>
            </a:pPr>
            <a:r>
              <a:rPr lang="en-US" sz="1600" dirty="0" err="1">
                <a:solidFill>
                  <a:schemeClr val="accent3">
                    <a:lumMod val="75000"/>
                  </a:schemeClr>
                </a:solidFill>
                <a:latin typeface="Roboto" panose="02000000000000000000" pitchFamily="2" charset="0"/>
              </a:rPr>
              <a:t>Swivl</a:t>
            </a:r>
            <a:r>
              <a:rPr lang="en-US" sz="1600" dirty="0">
                <a:solidFill>
                  <a:schemeClr val="accent3">
                    <a:lumMod val="75000"/>
                  </a:schemeClr>
                </a:solidFill>
                <a:latin typeface="Roboto" panose="02000000000000000000" pitchFamily="2" charset="0"/>
              </a:rPr>
              <a:t> Capture App on the iPad</a:t>
            </a:r>
          </a:p>
          <a:p>
            <a:pPr marL="285750" indent="-285750">
              <a:buFont typeface="Arial" panose="020B0604020202020204" pitchFamily="34" charset="0"/>
              <a:buChar char="•"/>
            </a:pPr>
            <a:r>
              <a:rPr lang="en-US" sz="1600" dirty="0" err="1">
                <a:solidFill>
                  <a:schemeClr val="accent3">
                    <a:lumMod val="75000"/>
                  </a:schemeClr>
                </a:solidFill>
                <a:latin typeface="Roboto" panose="02000000000000000000" pitchFamily="2" charset="0"/>
              </a:rPr>
              <a:t>Swivl</a:t>
            </a:r>
            <a:r>
              <a:rPr lang="en-US" sz="1600" dirty="0">
                <a:solidFill>
                  <a:schemeClr val="accent3">
                    <a:lumMod val="75000"/>
                  </a:schemeClr>
                </a:solidFill>
                <a:latin typeface="Roboto" panose="02000000000000000000" pitchFamily="2" charset="0"/>
              </a:rPr>
              <a:t> Reflectivity Software</a:t>
            </a:r>
          </a:p>
        </p:txBody>
      </p:sp>
    </p:spTree>
    <p:extLst>
      <p:ext uri="{BB962C8B-B14F-4D97-AF65-F5344CB8AC3E}">
        <p14:creationId xmlns:p14="http://schemas.microsoft.com/office/powerpoint/2010/main" val="334847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5"/>
          <p:cNvSpPr txBox="1"/>
          <p:nvPr/>
        </p:nvSpPr>
        <p:spPr>
          <a:xfrm>
            <a:off x="1048869" y="412456"/>
            <a:ext cx="7416053"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a:latin typeface="Inter"/>
                <a:ea typeface="Inter"/>
                <a:cs typeface="Inter"/>
                <a:sym typeface="Inter"/>
              </a:rPr>
              <a:t>Live Streaming vs. Recording</a:t>
            </a:r>
            <a:endParaRPr sz="3600" b="1" dirty="0">
              <a:latin typeface="Inter"/>
              <a:ea typeface="Inter"/>
              <a:cs typeface="Inter"/>
              <a:sym typeface="Inter"/>
            </a:endParaRPr>
          </a:p>
        </p:txBody>
      </p:sp>
      <p:sp>
        <p:nvSpPr>
          <p:cNvPr id="4" name="TextBox 3">
            <a:extLst>
              <a:ext uri="{FF2B5EF4-FFF2-40B4-BE49-F238E27FC236}">
                <a16:creationId xmlns:a16="http://schemas.microsoft.com/office/drawing/2014/main" id="{C3C22F3E-7778-4F28-8E7F-FA431EFC0229}"/>
              </a:ext>
            </a:extLst>
          </p:cNvPr>
          <p:cNvSpPr txBox="1"/>
          <p:nvPr/>
        </p:nvSpPr>
        <p:spPr>
          <a:xfrm>
            <a:off x="403315" y="1250320"/>
            <a:ext cx="8364167" cy="3293209"/>
          </a:xfrm>
          <a:prstGeom prst="rect">
            <a:avLst/>
          </a:prstGeom>
          <a:noFill/>
        </p:spPr>
        <p:txBody>
          <a:bodyPr wrap="square">
            <a:spAutoFit/>
          </a:bodyPr>
          <a:lstStyle/>
          <a:p>
            <a:r>
              <a:rPr lang="en-US" sz="1600" dirty="0">
                <a:solidFill>
                  <a:srgbClr val="202124"/>
                </a:solidFill>
                <a:latin typeface="Roboto" panose="02000000000000000000" pitchFamily="2" charset="0"/>
              </a:rPr>
              <a:t>Learning isn’t the only use for live streaming or recording video.   Other uses could include:</a:t>
            </a:r>
          </a:p>
          <a:p>
            <a:endParaRPr lang="en-US" sz="1600" dirty="0">
              <a:solidFill>
                <a:srgbClr val="202124"/>
              </a:solidFill>
              <a:latin typeface="Roboto" panose="02000000000000000000" pitchFamily="2" charset="0"/>
            </a:endParaRPr>
          </a:p>
          <a:p>
            <a:pPr marL="285750" indent="-285750">
              <a:buFont typeface="Arial" panose="020B0604020202020204" pitchFamily="34" charset="0"/>
              <a:buChar char="•"/>
            </a:pPr>
            <a:r>
              <a:rPr lang="en-US" sz="1600" dirty="0">
                <a:solidFill>
                  <a:srgbClr val="202124"/>
                </a:solidFill>
                <a:latin typeface="Roboto" panose="02000000000000000000" pitchFamily="2" charset="0"/>
              </a:rPr>
              <a:t>Recording portions of the classroom day for TLC or other training opportunities.</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Recording portions of the classroom day for use in the Head Start training library (best practice situations).</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Recording portions of the classroom day to share with parents.</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Recording a parent training topic to share with parents.</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Recording portions of the classroom day to capture child behavior.</a:t>
            </a:r>
            <a:br>
              <a:rPr lang="en-US" sz="1600" dirty="0">
                <a:solidFill>
                  <a:srgbClr val="202124"/>
                </a:solidFill>
                <a:latin typeface="Roboto" panose="02000000000000000000" pitchFamily="2" charset="0"/>
              </a:rPr>
            </a:br>
            <a:endParaRPr lang="en-US" sz="1600" dirty="0">
              <a:solidFill>
                <a:srgbClr val="202124"/>
              </a:solidFill>
              <a:latin typeface="Roboto" panose="02000000000000000000" pitchFamily="2" charset="0"/>
            </a:endParaRPr>
          </a:p>
          <a:p>
            <a:pPr marL="285750" indent="-285750">
              <a:buFont typeface="Arial" panose="020B0604020202020204" pitchFamily="34" charset="0"/>
              <a:buChar char="•"/>
            </a:pPr>
            <a:r>
              <a:rPr lang="en-US" sz="1600" dirty="0">
                <a:solidFill>
                  <a:srgbClr val="202124"/>
                </a:solidFill>
                <a:latin typeface="Roboto" panose="02000000000000000000" pitchFamily="2" charset="0"/>
              </a:rPr>
              <a:t>Live streaming the classroom for classroom observations.</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Live streaming the classroom for coaching purposes.</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Live streaming the classroom for behavior management assistance.</a:t>
            </a:r>
          </a:p>
          <a:p>
            <a:pPr marL="285750" indent="-285750">
              <a:buFont typeface="Arial" panose="020B0604020202020204" pitchFamily="34" charset="0"/>
              <a:buChar char="•"/>
            </a:pPr>
            <a:r>
              <a:rPr lang="en-US" sz="1600" dirty="0">
                <a:solidFill>
                  <a:srgbClr val="202124"/>
                </a:solidFill>
                <a:latin typeface="Roboto" panose="02000000000000000000" pitchFamily="2" charset="0"/>
              </a:rPr>
              <a:t>Live streaming the classroom for new teacher mentoring from a distance.</a:t>
            </a:r>
          </a:p>
        </p:txBody>
      </p:sp>
    </p:spTree>
    <p:extLst>
      <p:ext uri="{BB962C8B-B14F-4D97-AF65-F5344CB8AC3E}">
        <p14:creationId xmlns:p14="http://schemas.microsoft.com/office/powerpoint/2010/main" val="265255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199"/>
          <p:cNvSpPr txBox="1">
            <a:spLocks noGrp="1"/>
          </p:cNvSpPr>
          <p:nvPr>
            <p:ph type="title"/>
          </p:nvPr>
        </p:nvSpPr>
        <p:spPr>
          <a:xfrm>
            <a:off x="235800" y="942300"/>
            <a:ext cx="2978100" cy="32589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990"/>
              <a:buNone/>
            </a:pPr>
            <a:r>
              <a:rPr lang="en" dirty="0">
                <a:solidFill>
                  <a:schemeClr val="lt1"/>
                </a:solidFill>
              </a:rPr>
              <a:t>Recording with Swivl:</a:t>
            </a:r>
            <a:endParaRPr dirty="0">
              <a:solidFill>
                <a:schemeClr val="lt1"/>
              </a:solidFill>
            </a:endParaRPr>
          </a:p>
          <a:p>
            <a:pPr marL="0" lvl="0" indent="0" algn="ctr" rtl="0">
              <a:lnSpc>
                <a:spcPct val="115000"/>
              </a:lnSpc>
              <a:spcBef>
                <a:spcPts val="0"/>
              </a:spcBef>
              <a:spcAft>
                <a:spcPts val="0"/>
              </a:spcAft>
              <a:buSzPts val="990"/>
              <a:buNone/>
            </a:pPr>
            <a:r>
              <a:rPr lang="en" dirty="0">
                <a:solidFill>
                  <a:schemeClr val="lt1"/>
                </a:solidFill>
              </a:rPr>
              <a:t>The Capture App</a:t>
            </a:r>
            <a:endParaRPr dirty="0">
              <a:solidFill>
                <a:schemeClr val="lt1"/>
              </a:solidFill>
            </a:endParaRPr>
          </a:p>
          <a:p>
            <a:pPr marL="0" lvl="0" indent="0" algn="l" rtl="0">
              <a:spcBef>
                <a:spcPts val="0"/>
              </a:spcBef>
              <a:spcAft>
                <a:spcPts val="0"/>
              </a:spcAft>
              <a:buSzPts val="990"/>
              <a:buNone/>
            </a:pPr>
            <a:endParaRPr sz="3240" dirty="0"/>
          </a:p>
        </p:txBody>
      </p:sp>
      <p:pic>
        <p:nvPicPr>
          <p:cNvPr id="1489" name="Google Shape;1489;p199"/>
          <p:cNvPicPr preferRelativeResize="0"/>
          <p:nvPr/>
        </p:nvPicPr>
        <p:blipFill>
          <a:blip r:embed="rId3">
            <a:alphaModFix/>
          </a:blip>
          <a:stretch>
            <a:fillRect/>
          </a:stretch>
        </p:blipFill>
        <p:spPr>
          <a:xfrm>
            <a:off x="235800" y="166300"/>
            <a:ext cx="584375" cy="585650"/>
          </a:xfrm>
          <a:prstGeom prst="rect">
            <a:avLst/>
          </a:prstGeom>
          <a:noFill/>
          <a:ln>
            <a:noFill/>
          </a:ln>
        </p:spPr>
      </p:pic>
      <p:pic>
        <p:nvPicPr>
          <p:cNvPr id="1490" name="Google Shape;1490;p199"/>
          <p:cNvPicPr preferRelativeResize="0"/>
          <p:nvPr/>
        </p:nvPicPr>
        <p:blipFill>
          <a:blip r:embed="rId4">
            <a:alphaModFix/>
          </a:blip>
          <a:stretch>
            <a:fillRect/>
          </a:stretch>
        </p:blipFill>
        <p:spPr>
          <a:xfrm>
            <a:off x="4237200" y="1082512"/>
            <a:ext cx="4125201" cy="2978476"/>
          </a:xfrm>
          <a:prstGeom prst="rect">
            <a:avLst/>
          </a:prstGeom>
          <a:noFill/>
          <a:ln>
            <a:noFill/>
          </a:ln>
          <a:effectLst>
            <a:outerShdw blurRad="57150" dist="19050" dir="5400000" algn="bl" rotWithShape="0">
              <a:srgbClr val="000000">
                <a:alpha val="50000"/>
              </a:srgbClr>
            </a:outerShdw>
          </a:effectLst>
        </p:spPr>
      </p:pic>
      <p:sp>
        <p:nvSpPr>
          <p:cNvPr id="1491" name="Google Shape;1491;p199"/>
          <p:cNvSpPr/>
          <p:nvPr/>
        </p:nvSpPr>
        <p:spPr>
          <a:xfrm>
            <a:off x="6451250" y="2154225"/>
            <a:ext cx="1420800" cy="1386600"/>
          </a:xfrm>
          <a:prstGeom prst="ellipse">
            <a:avLst/>
          </a:prstGeom>
          <a:noFill/>
          <a:ln w="38100" cap="flat" cmpd="sng">
            <a:solidFill>
              <a:srgbClr val="5894F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C806-8DE9-E250-FF1E-203573E11CCC}"/>
              </a:ext>
            </a:extLst>
          </p:cNvPr>
          <p:cNvSpPr>
            <a:spLocks noGrp="1"/>
          </p:cNvSpPr>
          <p:nvPr>
            <p:ph type="title"/>
          </p:nvPr>
        </p:nvSpPr>
        <p:spPr/>
        <p:txBody>
          <a:bodyPr/>
          <a:lstStyle/>
          <a:p>
            <a:r>
              <a:rPr lang="en-US" dirty="0"/>
              <a:t>iPad Capture App Settings</a:t>
            </a:r>
          </a:p>
        </p:txBody>
      </p:sp>
      <p:sp>
        <p:nvSpPr>
          <p:cNvPr id="4" name="TextBox 3">
            <a:extLst>
              <a:ext uri="{FF2B5EF4-FFF2-40B4-BE49-F238E27FC236}">
                <a16:creationId xmlns:a16="http://schemas.microsoft.com/office/drawing/2014/main" id="{56830A4A-248E-B36B-8BC0-FEFFAAC3B493}"/>
              </a:ext>
            </a:extLst>
          </p:cNvPr>
          <p:cNvSpPr txBox="1"/>
          <p:nvPr/>
        </p:nvSpPr>
        <p:spPr>
          <a:xfrm>
            <a:off x="3556701" y="201799"/>
            <a:ext cx="5423338" cy="4832092"/>
          </a:xfrm>
          <a:prstGeom prst="rect">
            <a:avLst/>
          </a:prstGeom>
          <a:noFill/>
        </p:spPr>
        <p:txBody>
          <a:bodyPr wrap="square" rtlCol="0">
            <a:spAutoFit/>
          </a:bodyPr>
          <a:lstStyle/>
          <a:p>
            <a:r>
              <a:rPr lang="en-US" dirty="0"/>
              <a:t>Menu Options:</a:t>
            </a:r>
          </a:p>
          <a:p>
            <a:endParaRPr lang="en-US" dirty="0"/>
          </a:p>
          <a:p>
            <a:r>
              <a:rPr lang="en-US" dirty="0"/>
              <a:t>SETTINGS (gear icon)</a:t>
            </a:r>
          </a:p>
          <a:p>
            <a:r>
              <a:rPr lang="en-US" dirty="0"/>
              <a:t>On the “ALL” tab in the menu check the following (preferred options):</a:t>
            </a:r>
          </a:p>
          <a:p>
            <a:pPr marL="285750" indent="-285750">
              <a:buFont typeface="Arial" panose="020B0604020202020204" pitchFamily="34" charset="0"/>
              <a:buChar char="•"/>
            </a:pPr>
            <a:r>
              <a:rPr lang="en-US" dirty="0"/>
              <a:t>Recording Section - Video Quality = HD (high definition)</a:t>
            </a:r>
          </a:p>
          <a:p>
            <a:pPr marL="285750" indent="-285750">
              <a:buFont typeface="Arial" panose="020B0604020202020204" pitchFamily="34" charset="0"/>
              <a:buChar char="•"/>
            </a:pPr>
            <a:r>
              <a:rPr lang="en-US" dirty="0"/>
              <a:t>Uploading Section – Auto-upload should be turned on</a:t>
            </a:r>
          </a:p>
          <a:p>
            <a:pPr marL="285750" indent="-285750">
              <a:buFont typeface="Arial" panose="020B0604020202020204" pitchFamily="34" charset="0"/>
              <a:buChar char="•"/>
            </a:pPr>
            <a:r>
              <a:rPr lang="en-US" dirty="0"/>
              <a:t>Uploading Section – Storage saver should be turned on</a:t>
            </a:r>
          </a:p>
          <a:p>
            <a:pPr marL="285750" indent="-285750">
              <a:buFont typeface="Arial" panose="020B0604020202020204" pitchFamily="34" charset="0"/>
              <a:buChar char="•"/>
            </a:pPr>
            <a:r>
              <a:rPr lang="en-US" dirty="0"/>
              <a:t>Advanced Settings – Multi-Marker Bookmarking – turn this on if you want all markers to bookmark during a video.   Default is the primary marker only.</a:t>
            </a:r>
          </a:p>
          <a:p>
            <a:pPr marL="285750" indent="-285750">
              <a:buFont typeface="Arial" panose="020B0604020202020204" pitchFamily="34" charset="0"/>
              <a:buChar char="•"/>
            </a:pPr>
            <a:endParaRPr lang="en-US" dirty="0"/>
          </a:p>
          <a:p>
            <a:r>
              <a:rPr lang="en-US" dirty="0"/>
              <a:t>ROBOT icon:</a:t>
            </a:r>
          </a:p>
          <a:p>
            <a:pPr marL="285750" indent="-285750">
              <a:buFont typeface="Arial" panose="020B0604020202020204" pitchFamily="34" charset="0"/>
              <a:buChar char="•"/>
            </a:pPr>
            <a:r>
              <a:rPr lang="en-US" dirty="0"/>
              <a:t>**Auto-Tilt during Tracking – should be turned on</a:t>
            </a:r>
          </a:p>
          <a:p>
            <a:pPr marL="285750" indent="-285750">
              <a:buFont typeface="Arial" panose="020B0604020202020204" pitchFamily="34" charset="0"/>
              <a:buChar char="•"/>
            </a:pPr>
            <a:r>
              <a:rPr lang="en-US" dirty="0"/>
              <a:t>Marker Set Up Section – Marker Record Button – in the options menu, select Start/Pause/Resume Recording (best option)</a:t>
            </a:r>
          </a:p>
          <a:p>
            <a:pPr marL="285750" indent="-285750">
              <a:buFont typeface="Arial" panose="020B0604020202020204" pitchFamily="34" charset="0"/>
              <a:buChar char="•"/>
            </a:pPr>
            <a:endParaRPr lang="en-US" dirty="0"/>
          </a:p>
          <a:p>
            <a:r>
              <a:rPr lang="en-US" dirty="0"/>
              <a:t>**Note:  if the robot is not tilting correctly during recording, double check the auto-tilt settings.   If that setting is turned on, it may be that the room is too dark (if the lights are all off).  Try adding some light to see if the robot </a:t>
            </a:r>
            <a:r>
              <a:rPr lang="en-US"/>
              <a:t>tilts correctly.</a:t>
            </a:r>
            <a:endParaRPr lang="en-US" dirty="0"/>
          </a:p>
        </p:txBody>
      </p:sp>
    </p:spTree>
    <p:extLst>
      <p:ext uri="{BB962C8B-B14F-4D97-AF65-F5344CB8AC3E}">
        <p14:creationId xmlns:p14="http://schemas.microsoft.com/office/powerpoint/2010/main" val="3217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200"/>
          <p:cNvSpPr txBox="1">
            <a:spLocks noGrp="1"/>
          </p:cNvSpPr>
          <p:nvPr>
            <p:ph type="title"/>
          </p:nvPr>
        </p:nvSpPr>
        <p:spPr>
          <a:xfrm>
            <a:off x="1091650" y="137675"/>
            <a:ext cx="6933600" cy="590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Setting up to Record</a:t>
            </a:r>
            <a:endParaRPr dirty="0"/>
          </a:p>
        </p:txBody>
      </p:sp>
      <p:sp>
        <p:nvSpPr>
          <p:cNvPr id="1499" name="Google Shape;1499;p200"/>
          <p:cNvSpPr txBox="1"/>
          <p:nvPr/>
        </p:nvSpPr>
        <p:spPr>
          <a:xfrm>
            <a:off x="5464517" y="1525435"/>
            <a:ext cx="3410541" cy="244987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latin typeface="Inter"/>
                <a:ea typeface="Inter"/>
                <a:cs typeface="Inter"/>
                <a:sym typeface="Inter"/>
              </a:rPr>
              <a:t>Set up: </a:t>
            </a:r>
          </a:p>
          <a:p>
            <a:pPr marL="285750" lvl="0" indent="-285750" algn="l" rtl="0">
              <a:lnSpc>
                <a:spcPct val="115000"/>
              </a:lnSpc>
              <a:spcBef>
                <a:spcPts val="0"/>
              </a:spcBef>
              <a:spcAft>
                <a:spcPts val="0"/>
              </a:spcAft>
              <a:buFont typeface="Arial" panose="020B0604020202020204" pitchFamily="34" charset="0"/>
              <a:buChar char="•"/>
            </a:pPr>
            <a:r>
              <a:rPr lang="en" sz="1600" dirty="0">
                <a:latin typeface="Inter"/>
                <a:ea typeface="Inter"/>
                <a:cs typeface="Inter"/>
                <a:sym typeface="Inter"/>
              </a:rPr>
              <a:t>Swivl Robot</a:t>
            </a:r>
          </a:p>
          <a:p>
            <a:pPr marL="285750" lvl="0" indent="-285750" algn="l" rtl="0">
              <a:lnSpc>
                <a:spcPct val="115000"/>
              </a:lnSpc>
              <a:spcBef>
                <a:spcPts val="0"/>
              </a:spcBef>
              <a:spcAft>
                <a:spcPts val="0"/>
              </a:spcAft>
              <a:buFont typeface="Arial" panose="020B0604020202020204" pitchFamily="34" charset="0"/>
              <a:buChar char="•"/>
            </a:pPr>
            <a:r>
              <a:rPr lang="en" sz="1600" dirty="0">
                <a:latin typeface="Inter"/>
                <a:ea typeface="Inter"/>
                <a:cs typeface="Inter"/>
                <a:sym typeface="Inter"/>
              </a:rPr>
              <a:t>Connect the iPad to the robot</a:t>
            </a:r>
          </a:p>
          <a:p>
            <a:pPr marL="285750" lvl="0" indent="-285750" algn="l" rtl="0">
              <a:lnSpc>
                <a:spcPct val="115000"/>
              </a:lnSpc>
              <a:spcBef>
                <a:spcPts val="0"/>
              </a:spcBef>
              <a:spcAft>
                <a:spcPts val="0"/>
              </a:spcAft>
              <a:buFont typeface="Arial" panose="020B0604020202020204" pitchFamily="34" charset="0"/>
              <a:buChar char="•"/>
            </a:pPr>
            <a:r>
              <a:rPr lang="en" sz="1600" dirty="0">
                <a:latin typeface="Inter"/>
                <a:ea typeface="Inter"/>
                <a:cs typeface="Inter"/>
                <a:sym typeface="Inter"/>
              </a:rPr>
              <a:t>Turn on Primary Marker</a:t>
            </a:r>
          </a:p>
          <a:p>
            <a:pPr marL="0" lvl="0" indent="0" algn="l" rtl="0">
              <a:lnSpc>
                <a:spcPct val="115000"/>
              </a:lnSpc>
              <a:spcBef>
                <a:spcPts val="0"/>
              </a:spcBef>
              <a:spcAft>
                <a:spcPts val="0"/>
              </a:spcAft>
              <a:buNone/>
            </a:pPr>
            <a:endParaRPr lang="en" sz="1600" b="1" dirty="0">
              <a:latin typeface="Inter"/>
              <a:ea typeface="Inter"/>
              <a:cs typeface="Inter"/>
              <a:sym typeface="Inter"/>
            </a:endParaRPr>
          </a:p>
          <a:p>
            <a:pPr marL="0" lvl="0" indent="0" algn="l" rtl="0">
              <a:lnSpc>
                <a:spcPct val="115000"/>
              </a:lnSpc>
              <a:spcBef>
                <a:spcPts val="0"/>
              </a:spcBef>
              <a:spcAft>
                <a:spcPts val="0"/>
              </a:spcAft>
              <a:buNone/>
            </a:pPr>
            <a:r>
              <a:rPr lang="en" sz="1600" b="1" dirty="0">
                <a:latin typeface="Inter"/>
                <a:ea typeface="Inter"/>
                <a:cs typeface="Inter"/>
                <a:sym typeface="Inter"/>
              </a:rPr>
              <a:t>Make sure your robot, markers, and iPad are fully charged before beginning recording</a:t>
            </a:r>
            <a:endParaRPr sz="1600" b="1" dirty="0">
              <a:latin typeface="Inter"/>
              <a:ea typeface="Inter"/>
              <a:cs typeface="Inter"/>
              <a:sym typeface="Inter"/>
            </a:endParaRPr>
          </a:p>
        </p:txBody>
      </p:sp>
      <p:pic>
        <p:nvPicPr>
          <p:cNvPr id="3" name="Picture 2" descr="A picture containing text, indoor, electronics, display&#10;&#10;Description automatically generated">
            <a:extLst>
              <a:ext uri="{FF2B5EF4-FFF2-40B4-BE49-F238E27FC236}">
                <a16:creationId xmlns:a16="http://schemas.microsoft.com/office/drawing/2014/main" id="{0BC83320-E5F3-483D-85E9-13E8BB71483D}"/>
              </a:ext>
            </a:extLst>
          </p:cNvPr>
          <p:cNvPicPr>
            <a:picLocks noChangeAspect="1"/>
          </p:cNvPicPr>
          <p:nvPr/>
        </p:nvPicPr>
        <p:blipFill rotWithShape="1">
          <a:blip r:embed="rId3"/>
          <a:srcRect l="17555" t="4011" r="2145"/>
          <a:stretch/>
        </p:blipFill>
        <p:spPr>
          <a:xfrm>
            <a:off x="679482" y="1062317"/>
            <a:ext cx="3989750" cy="3576917"/>
          </a:xfrm>
          <a:prstGeom prst="rect">
            <a:avLst/>
          </a:prstGeom>
        </p:spPr>
      </p:pic>
      <p:sp>
        <p:nvSpPr>
          <p:cNvPr id="4" name="Oval 3">
            <a:extLst>
              <a:ext uri="{FF2B5EF4-FFF2-40B4-BE49-F238E27FC236}">
                <a16:creationId xmlns:a16="http://schemas.microsoft.com/office/drawing/2014/main" id="{53C6DF5B-525A-46FC-B05B-517BE76F33F8}"/>
              </a:ext>
            </a:extLst>
          </p:cNvPr>
          <p:cNvSpPr/>
          <p:nvPr/>
        </p:nvSpPr>
        <p:spPr>
          <a:xfrm>
            <a:off x="1526241" y="3415553"/>
            <a:ext cx="1055594" cy="477371"/>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FB2CAF-B24C-4455-9652-990D6B4103E6}"/>
              </a:ext>
            </a:extLst>
          </p:cNvPr>
          <p:cNvSpPr/>
          <p:nvPr/>
        </p:nvSpPr>
        <p:spPr>
          <a:xfrm>
            <a:off x="3301253" y="1492623"/>
            <a:ext cx="564776" cy="386945"/>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F97021F-673F-4A68-8019-56E4E4EEE787}"/>
              </a:ext>
            </a:extLst>
          </p:cNvPr>
          <p:cNvCxnSpPr>
            <a:cxnSpLocks/>
          </p:cNvCxnSpPr>
          <p:nvPr/>
        </p:nvCxnSpPr>
        <p:spPr>
          <a:xfrm flipH="1">
            <a:off x="4572000" y="2369127"/>
            <a:ext cx="1246909" cy="2664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09320"/>
      </p:ext>
    </p:extLst>
  </p:cSld>
  <p:clrMapOvr>
    <a:masterClrMapping/>
  </p:clrMapOvr>
</p:sld>
</file>

<file path=ppt/theme/theme1.xml><?xml version="1.0" encoding="utf-8"?>
<a:theme xmlns:a="http://schemas.openxmlformats.org/drawingml/2006/main" name="Swivl Presentation Theme">
  <a:themeElements>
    <a:clrScheme name="Modern Writer">
      <a:dk1>
        <a:srgbClr val="E91D63"/>
      </a:dk1>
      <a:lt1>
        <a:srgbClr val="FFFFFF"/>
      </a:lt1>
      <a:dk2>
        <a:srgbClr val="424242"/>
      </a:dk2>
      <a:lt2>
        <a:srgbClr val="999999"/>
      </a:lt2>
      <a:accent1>
        <a:srgbClr val="F5555A"/>
      </a:accent1>
      <a:accent2>
        <a:srgbClr val="FF8F00"/>
      </a:accent2>
      <a:accent3>
        <a:srgbClr val="5894F7"/>
      </a:accent3>
      <a:accent4>
        <a:srgbClr val="8839A5"/>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863</Words>
  <Application>Microsoft Office PowerPoint</Application>
  <PresentationFormat>On-screen Show (16:9)</PresentationFormat>
  <Paragraphs>97</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Inter</vt:lpstr>
      <vt:lpstr>Source Code Pro</vt:lpstr>
      <vt:lpstr>Arial</vt:lpstr>
      <vt:lpstr>Roboto</vt:lpstr>
      <vt:lpstr>Source Sans Pro</vt:lpstr>
      <vt:lpstr>Oswald</vt:lpstr>
      <vt:lpstr>Swivl Presentation Theme</vt:lpstr>
      <vt:lpstr>Simple Light</vt:lpstr>
      <vt:lpstr>Swivl Recording &amp;  Swivl Reflectivity</vt:lpstr>
      <vt:lpstr>Contents:</vt:lpstr>
      <vt:lpstr>PowerPoint Presentation</vt:lpstr>
      <vt:lpstr>Teams by Swivl Components</vt:lpstr>
      <vt:lpstr>PowerPoint Presentation</vt:lpstr>
      <vt:lpstr>PowerPoint Presentation</vt:lpstr>
      <vt:lpstr>Recording with Swivl: The Capture App </vt:lpstr>
      <vt:lpstr>iPad Capture App Settings</vt:lpstr>
      <vt:lpstr>Setting up to Record</vt:lpstr>
      <vt:lpstr>Starting a Recording</vt:lpstr>
      <vt:lpstr>Starting a Recording</vt:lpstr>
      <vt:lpstr>Bookmark during Recording</vt:lpstr>
      <vt:lpstr>Stopping a Recording</vt:lpstr>
      <vt:lpstr>Saving a Recording</vt:lpstr>
      <vt:lpstr>Saving a Recording</vt:lpstr>
      <vt:lpstr>Prior to these steps, make sure slide 14 is completed…  Set up your robot, iPad, and marker.     Record a video practicing how use the buttons on the Primary marker to:   1. start recording  2. pause/resume the video 3.   mark your video in multiple spots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Swivl iOS Setup Guide</dc:title>
  <dc:creator>TrenholmHome</dc:creator>
  <cp:lastModifiedBy>Lori Trenholm</cp:lastModifiedBy>
  <cp:revision>15</cp:revision>
  <dcterms:modified xsi:type="dcterms:W3CDTF">2023-08-12T23:57:42Z</dcterms:modified>
</cp:coreProperties>
</file>