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30"/>
  </p:notesMasterIdLst>
  <p:sldIdLst>
    <p:sldId id="256" r:id="rId3"/>
    <p:sldId id="462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6" r:id="rId17"/>
    <p:sldId id="463" r:id="rId18"/>
    <p:sldId id="278" r:id="rId19"/>
    <p:sldId id="285" r:id="rId20"/>
    <p:sldId id="286" r:id="rId21"/>
    <p:sldId id="293" r:id="rId22"/>
    <p:sldId id="287" r:id="rId23"/>
    <p:sldId id="290" r:id="rId24"/>
    <p:sldId id="289" r:id="rId25"/>
    <p:sldId id="292" r:id="rId26"/>
    <p:sldId id="291" r:id="rId27"/>
    <p:sldId id="294" r:id="rId28"/>
    <p:sldId id="461" r:id="rId29"/>
  </p:sldIdLst>
  <p:sldSz cx="9144000" cy="5143500" type="screen16x9"/>
  <p:notesSz cx="6858000" cy="9144000"/>
  <p:embeddedFontLst>
    <p:embeddedFont>
      <p:font typeface="Inter" panose="020B0604020202020204" charset="0"/>
      <p:regular r:id="rId31"/>
      <p:bold r:id="rId32"/>
    </p:embeddedFont>
    <p:embeddedFont>
      <p:font typeface="Oswald" panose="00000500000000000000" pitchFamily="2" charset="0"/>
      <p:regular r:id="rId33"/>
      <p:bold r:id="rId34"/>
    </p:embeddedFont>
    <p:embeddedFont>
      <p:font typeface="Source Code Pro" panose="020B0509030403020204" pitchFamily="49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A3BB5C-10AC-47DA-9C03-A39E8F606635}">
  <a:tblStyle styleId="{E4A3BB5C-10AC-47DA-9C03-A39E8F6066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34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89e4092d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89e4092d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89e4092d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d89e4092d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89e4092d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d89e4092d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89e4092d1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89e4092d1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89e4092d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89e4092d1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89e4092d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89e4092d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89e4092d1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89e4092d1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d89e4092d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d89e4092d1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763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89e4092d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89e4092d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d89e4092d1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d89e4092d1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89e4092d1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d89e4092d1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89e4092d1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89e4092d1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231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d89e4092d1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d89e4092d1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89e4092d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d89e4092d1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6a436a172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6a436a172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95b6e6a2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f95b6e6a2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d89e4092d1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d89e4092d1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89e4092d1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d89e4092d1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89e4092d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d89e4092d1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d89e4092d1_0_1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d89e4092d1_0_1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6a436a17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6a436a17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89e4092d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89e4092d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6a436a1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6a436a1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fc01e7ef0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fc01e7ef0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c01e7ef0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c01e7ef0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89e4092d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89e4092d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89e4092d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89e4092d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ody with header underline">
  <p:cSld name="CUSTOM_1_1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7025" y="4781850"/>
            <a:ext cx="651650" cy="23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2"/>
          <p:cNvCxnSpPr/>
          <p:nvPr/>
        </p:nvCxnSpPr>
        <p:spPr>
          <a:xfrm>
            <a:off x="1198975" y="778875"/>
            <a:ext cx="76008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25" y="188774"/>
            <a:ext cx="588790" cy="5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 gradient half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282750" y="1050000"/>
            <a:ext cx="29019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content right">
  <p:cSld name="CUSTOM_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5451725" y="1451275"/>
            <a:ext cx="3409500" cy="20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no wordmark 1 1">
  <p:cSld name="CUSTOM_18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ody no underline">
  <p:cSld name="CUSTOM_1_1_1">
    <p:bg>
      <p:bgPr>
        <a:solidFill>
          <a:srgbClr val="FFFFF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39750" y="4784375"/>
            <a:ext cx="658925" cy="2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25" y="188774"/>
            <a:ext cx="588790" cy="5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ody with header underline 1">
  <p:cSld name="CUSTOM_1_1_2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7025" y="4781850"/>
            <a:ext cx="651650" cy="23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3"/>
          <p:cNvCxnSpPr/>
          <p:nvPr/>
        </p:nvCxnSpPr>
        <p:spPr>
          <a:xfrm>
            <a:off x="1198975" y="778875"/>
            <a:ext cx="76008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9" name="Google Shape;99;p33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0" name="Google Shape;1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25" y="188774"/>
            <a:ext cx="588790" cy="5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content right">
  <p:cSld name="CUSTOM_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5451725" y="1451275"/>
            <a:ext cx="3409500" cy="20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 gradient half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5"/>
          <p:cNvSpPr txBox="1">
            <a:spLocks noGrp="1"/>
          </p:cNvSpPr>
          <p:nvPr>
            <p:ph type="title"/>
          </p:nvPr>
        </p:nvSpPr>
        <p:spPr>
          <a:xfrm>
            <a:off x="282750" y="1050000"/>
            <a:ext cx="29019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2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205750" y="1457700"/>
            <a:ext cx="2915100" cy="22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s title pag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illed.space title page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ynth title page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ivl purple full">
  <p:cSld name="CUSTOM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ody with header underline 1">
  <p:cSld name="CUSTOM_1_1_2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7025" y="4781850"/>
            <a:ext cx="651650" cy="23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29;p11"/>
          <p:cNvCxnSpPr/>
          <p:nvPr/>
        </p:nvCxnSpPr>
        <p:spPr>
          <a:xfrm>
            <a:off x="1198975" y="778875"/>
            <a:ext cx="76008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25" y="188774"/>
            <a:ext cx="588790" cy="5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sz="36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  <a:defRPr sz="1800" b="1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.png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6"/>
          <p:cNvSpPr txBox="1">
            <a:spLocks noGrp="1"/>
          </p:cNvSpPr>
          <p:nvPr>
            <p:ph type="title" idx="4294967295"/>
          </p:nvPr>
        </p:nvSpPr>
        <p:spPr>
          <a:xfrm>
            <a:off x="842175" y="1817225"/>
            <a:ext cx="2993400" cy="119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Swivl iPad Setup Guide</a:t>
            </a:r>
            <a:endParaRPr sz="3200" b="1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0" name="Google Shape;1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50" y="201700"/>
            <a:ext cx="605225" cy="6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575" y="730937"/>
            <a:ext cx="5302374" cy="368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7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Swivl Robot Ports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06" name="Google Shape;206;p47"/>
          <p:cNvPicPr preferRelativeResize="0"/>
          <p:nvPr/>
        </p:nvPicPr>
        <p:blipFill rotWithShape="1">
          <a:blip r:embed="rId3">
            <a:alphaModFix/>
          </a:blip>
          <a:srcRect l="7554" r="7563"/>
          <a:stretch/>
        </p:blipFill>
        <p:spPr>
          <a:xfrm>
            <a:off x="2657200" y="1052600"/>
            <a:ext cx="3802500" cy="3579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" name="Google Shape;207;p47"/>
          <p:cNvSpPr txBox="1"/>
          <p:nvPr/>
        </p:nvSpPr>
        <p:spPr>
          <a:xfrm>
            <a:off x="382700" y="1106957"/>
            <a:ext cx="207138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Connect iPad using this WHITE cable to the robot here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8" name="Google Shape;208;p47"/>
          <p:cNvSpPr txBox="1"/>
          <p:nvPr/>
        </p:nvSpPr>
        <p:spPr>
          <a:xfrm>
            <a:off x="887047" y="4416050"/>
            <a:ext cx="191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Charge Base here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9" name="Google Shape;209;p47"/>
          <p:cNvSpPr txBox="1"/>
          <p:nvPr/>
        </p:nvSpPr>
        <p:spPr>
          <a:xfrm>
            <a:off x="6537224" y="1194104"/>
            <a:ext cx="22044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Connect USB-A Cable or USB speakers (AC adapter) here.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 Speakers are not required, but could be used to project remote learners voices to the whole classroom (used for live streaming)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10" name="Google Shape;210;p47"/>
          <p:cNvCxnSpPr>
            <a:cxnSpLocks/>
          </p:cNvCxnSpPr>
          <p:nvPr/>
        </p:nvCxnSpPr>
        <p:spPr>
          <a:xfrm>
            <a:off x="1842247" y="1822076"/>
            <a:ext cx="2662518" cy="1458549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47"/>
          <p:cNvCxnSpPr>
            <a:cxnSpLocks/>
            <a:stCxn id="208" idx="3"/>
          </p:cNvCxnSpPr>
          <p:nvPr/>
        </p:nvCxnSpPr>
        <p:spPr>
          <a:xfrm flipV="1">
            <a:off x="2797447" y="3636762"/>
            <a:ext cx="1451824" cy="994838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2" name="Google Shape;212;p47"/>
          <p:cNvCxnSpPr>
            <a:cxnSpLocks/>
          </p:cNvCxnSpPr>
          <p:nvPr/>
        </p:nvCxnSpPr>
        <p:spPr>
          <a:xfrm flipH="1">
            <a:off x="4807324" y="2339603"/>
            <a:ext cx="2071676" cy="1230591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" name="Picture 2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F53CEF82-BD2D-4558-A7CF-0261C75CB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3" t="9718" r="2547" b="19316"/>
          <a:stretch/>
        </p:blipFill>
        <p:spPr>
          <a:xfrm>
            <a:off x="402376" y="1988686"/>
            <a:ext cx="1835524" cy="1055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76EF4-5D59-4E37-BA4C-ECF590B13AEA}"/>
              </a:ext>
            </a:extLst>
          </p:cNvPr>
          <p:cNvSpPr txBox="1"/>
          <p:nvPr/>
        </p:nvSpPr>
        <p:spPr>
          <a:xfrm>
            <a:off x="306987" y="3044281"/>
            <a:ext cx="238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 there is a black cable that looks similar to this white cable.  </a:t>
            </a:r>
            <a:r>
              <a:rPr lang="en-US" sz="1200" u="sng" dirty="0"/>
              <a:t>You will not use that cable</a:t>
            </a:r>
            <a:r>
              <a:rPr lang="en-US" sz="1200" dirty="0"/>
              <a:t>.  It is intended for non-iPad devices.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Swivl Robot Indicator LEDs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18" name="Google Shape;218;p48"/>
          <p:cNvPicPr preferRelativeResize="0"/>
          <p:nvPr/>
        </p:nvPicPr>
        <p:blipFill rotWithShape="1">
          <a:blip r:embed="rId3">
            <a:alphaModFix/>
          </a:blip>
          <a:srcRect l="14569" r="15685"/>
          <a:stretch/>
        </p:blipFill>
        <p:spPr>
          <a:xfrm>
            <a:off x="562901" y="1083800"/>
            <a:ext cx="3547800" cy="339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9" name="Google Shape;219;p48"/>
          <p:cNvSpPr txBox="1"/>
          <p:nvPr/>
        </p:nvSpPr>
        <p:spPr>
          <a:xfrm>
            <a:off x="168550" y="4013300"/>
            <a:ext cx="1846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Solid Red Light: No Marker connection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0" name="Google Shape;220;p48"/>
          <p:cNvSpPr txBox="1"/>
          <p:nvPr/>
        </p:nvSpPr>
        <p:spPr>
          <a:xfrm>
            <a:off x="3268953" y="900860"/>
            <a:ext cx="209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Solid Green Light: iPad successfully connected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21" name="Google Shape;221;p48"/>
          <p:cNvCxnSpPr>
            <a:cxnSpLocks/>
          </p:cNvCxnSpPr>
          <p:nvPr/>
        </p:nvCxnSpPr>
        <p:spPr>
          <a:xfrm flipV="1">
            <a:off x="840441" y="2669242"/>
            <a:ext cx="995083" cy="1465729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" name="Google Shape;222;p48"/>
          <p:cNvCxnSpPr>
            <a:cxnSpLocks/>
          </p:cNvCxnSpPr>
          <p:nvPr/>
        </p:nvCxnSpPr>
        <p:spPr>
          <a:xfrm flipH="1">
            <a:off x="2870947" y="1750642"/>
            <a:ext cx="1329367" cy="821108"/>
          </a:xfrm>
          <a:prstGeom prst="straightConnector1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230;p49">
            <a:extLst>
              <a:ext uri="{FF2B5EF4-FFF2-40B4-BE49-F238E27FC236}">
                <a16:creationId xmlns:a16="http://schemas.microsoft.com/office/drawing/2014/main" id="{A509631E-E554-4A29-A098-3023205CD31F}"/>
              </a:ext>
            </a:extLst>
          </p:cNvPr>
          <p:cNvSpPr txBox="1"/>
          <p:nvPr/>
        </p:nvSpPr>
        <p:spPr>
          <a:xfrm>
            <a:off x="5996183" y="930808"/>
            <a:ext cx="2584916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Both Lights Green:  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Marker is connected and iPad is detected.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" name="Google Shape;228;p49">
            <a:extLst>
              <a:ext uri="{FF2B5EF4-FFF2-40B4-BE49-F238E27FC236}">
                <a16:creationId xmlns:a16="http://schemas.microsoft.com/office/drawing/2014/main" id="{D8CBA70D-E9E2-436D-9729-58BB633642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837" r="13833"/>
          <a:stretch/>
        </p:blipFill>
        <p:spPr>
          <a:xfrm>
            <a:off x="5679638" y="1879558"/>
            <a:ext cx="3123000" cy="296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Google Shape;229;p49">
            <a:extLst>
              <a:ext uri="{FF2B5EF4-FFF2-40B4-BE49-F238E27FC236}">
                <a16:creationId xmlns:a16="http://schemas.microsoft.com/office/drawing/2014/main" id="{ECB57805-D545-4D8B-B139-DB66C42296FC}"/>
              </a:ext>
            </a:extLst>
          </p:cNvPr>
          <p:cNvSpPr/>
          <p:nvPr/>
        </p:nvSpPr>
        <p:spPr>
          <a:xfrm>
            <a:off x="6047138" y="2599641"/>
            <a:ext cx="2388000" cy="8634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31;p49">
            <a:extLst>
              <a:ext uri="{FF2B5EF4-FFF2-40B4-BE49-F238E27FC236}">
                <a16:creationId xmlns:a16="http://schemas.microsoft.com/office/drawing/2014/main" id="{2CB1D7E9-3056-40AC-B5A8-C1C88A47532D}"/>
              </a:ext>
            </a:extLst>
          </p:cNvPr>
          <p:cNvSpPr txBox="1"/>
          <p:nvPr/>
        </p:nvSpPr>
        <p:spPr>
          <a:xfrm>
            <a:off x="2929367" y="4406391"/>
            <a:ext cx="3285265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Inter"/>
                <a:ea typeface="Inter"/>
                <a:cs typeface="Inter"/>
                <a:sym typeface="Inter"/>
              </a:rPr>
              <a:t>Before recording, always verify Primary Marker’s status in Swivl app.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0"/>
          <p:cNvSpPr txBox="1">
            <a:spLocks noGrp="1"/>
          </p:cNvSpPr>
          <p:nvPr>
            <p:ph type="title"/>
          </p:nvPr>
        </p:nvSpPr>
        <p:spPr>
          <a:xfrm rot="16200000">
            <a:off x="-1456327" y="2347635"/>
            <a:ext cx="4184772" cy="1156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Inter"/>
                <a:ea typeface="Inter"/>
                <a:cs typeface="Inter"/>
                <a:sym typeface="Inter"/>
              </a:rPr>
              <a:t>Swivl Robot Indicator LEDs</a:t>
            </a:r>
            <a:endParaRPr sz="3200" b="1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39" name="Google Shape;2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50" y="193900"/>
            <a:ext cx="594675" cy="5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20C075-3270-4A0E-B290-BF65DC0BC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68" t="15318" r="15588" b="10130"/>
          <a:stretch/>
        </p:blipFill>
        <p:spPr>
          <a:xfrm>
            <a:off x="1711653" y="87418"/>
            <a:ext cx="7069275" cy="4968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48FA4-5A3F-3FD5-5B94-75B07B4239DF}"/>
              </a:ext>
            </a:extLst>
          </p:cNvPr>
          <p:cNvSpPr txBox="1"/>
          <p:nvPr/>
        </p:nvSpPr>
        <p:spPr>
          <a:xfrm>
            <a:off x="5101701" y="95521"/>
            <a:ext cx="3808949" cy="73866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Markers and Base device updates:</a:t>
            </a:r>
          </a:p>
          <a:p>
            <a:pPr algn="r"/>
            <a:r>
              <a:rPr lang="en-US" dirty="0"/>
              <a:t>Markers will only update when placed in the base and the iPad “Capture” App is open.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/>
          <p:cNvPicPr preferRelativeResize="0"/>
          <p:nvPr/>
        </p:nvPicPr>
        <p:blipFill rotWithShape="1">
          <a:blip r:embed="rId3">
            <a:alphaModFix amt="44000"/>
          </a:blip>
          <a:srcRect l="-17960" t="-1220" r="17960" b="1219"/>
          <a:stretch/>
        </p:blipFill>
        <p:spPr>
          <a:xfrm>
            <a:off x="2100150" y="834900"/>
            <a:ext cx="5477350" cy="4308599"/>
          </a:xfrm>
          <a:prstGeom prst="rect">
            <a:avLst/>
          </a:prstGeom>
          <a:noFill/>
          <a:ln>
            <a:noFill/>
          </a:ln>
          <a:effectLst>
            <a:reflection stA="14000" endPos="6000" dist="876300" dir="5400000" fadeDir="5400012" sy="-100000" algn="bl" rotWithShape="0"/>
          </a:effectLst>
        </p:spPr>
      </p:pic>
      <p:sp>
        <p:nvSpPr>
          <p:cNvPr id="245" name="Google Shape;245;p51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Charging &amp; Battery Life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6" name="Google Shape;246;p51"/>
          <p:cNvPicPr preferRelativeResize="0"/>
          <p:nvPr/>
        </p:nvPicPr>
        <p:blipFill rotWithShape="1">
          <a:blip r:embed="rId4">
            <a:alphaModFix/>
          </a:blip>
          <a:srcRect l="19910" r="7048"/>
          <a:stretch/>
        </p:blipFill>
        <p:spPr>
          <a:xfrm>
            <a:off x="389964" y="1518467"/>
            <a:ext cx="3388200" cy="32346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7" name="Google Shape;247;p51"/>
          <p:cNvSpPr txBox="1"/>
          <p:nvPr/>
        </p:nvSpPr>
        <p:spPr>
          <a:xfrm>
            <a:off x="767833" y="1089866"/>
            <a:ext cx="3273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Charge lasts for 4-6 hours.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" name="Google Shape;296;p57">
            <a:extLst>
              <a:ext uri="{FF2B5EF4-FFF2-40B4-BE49-F238E27FC236}">
                <a16:creationId xmlns:a16="http://schemas.microsoft.com/office/drawing/2014/main" id="{05357571-E6A3-4FD6-AE08-5C886F5675B7}"/>
              </a:ext>
            </a:extLst>
          </p:cNvPr>
          <p:cNvSpPr txBox="1"/>
          <p:nvPr/>
        </p:nvSpPr>
        <p:spPr>
          <a:xfrm>
            <a:off x="4041133" y="1622885"/>
            <a:ext cx="4712903" cy="273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Best Practice Tips: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If you will be using the Swivl Robot on a consistent basis: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Inter"/>
              <a:ea typeface="Inter"/>
              <a:cs typeface="Inter"/>
              <a:sym typeface="Inter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Set up a regular daily charging routine.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latin typeface="Inter"/>
              <a:ea typeface="Inter"/>
              <a:cs typeface="Inter"/>
              <a:sym typeface="Int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Charge </a:t>
            </a:r>
            <a:r>
              <a:rPr lang="en-US" sz="1800" dirty="0" err="1">
                <a:latin typeface="Inter"/>
                <a:ea typeface="Inter"/>
                <a:cs typeface="Inter"/>
                <a:sym typeface="Inter"/>
              </a:rPr>
              <a:t>Swivl</a:t>
            </a: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 Robot and Markers nightly.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2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Checking the Battery Status</a:t>
            </a:r>
            <a:endParaRPr dirty="0"/>
          </a:p>
        </p:txBody>
      </p:sp>
      <p:pic>
        <p:nvPicPr>
          <p:cNvPr id="253" name="Google Shape;25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324" y="1302275"/>
            <a:ext cx="4570576" cy="342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4" name="Google Shape;254;p52"/>
          <p:cNvSpPr txBox="1"/>
          <p:nvPr/>
        </p:nvSpPr>
        <p:spPr>
          <a:xfrm>
            <a:off x="5460300" y="2123850"/>
            <a:ext cx="33204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Within the Swivl App (on the iPad):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Go to </a:t>
            </a:r>
            <a:r>
              <a:rPr lang="en" sz="1600" b="1" dirty="0">
                <a:latin typeface="Inter"/>
                <a:ea typeface="Inter"/>
                <a:cs typeface="Inter"/>
                <a:sym typeface="Inter"/>
              </a:rPr>
              <a:t>Robot Settings </a:t>
            </a: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to check the Base and Marker battery status. 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6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Charging Swivl Markers: CX</a:t>
            </a:r>
            <a:endParaRPr sz="3200"/>
          </a:p>
        </p:txBody>
      </p:sp>
      <p:pic>
        <p:nvPicPr>
          <p:cNvPr id="286" name="Google Shape;286;p56"/>
          <p:cNvPicPr preferRelativeResize="0"/>
          <p:nvPr/>
        </p:nvPicPr>
        <p:blipFill rotWithShape="1">
          <a:blip r:embed="rId3">
            <a:alphaModFix/>
          </a:blip>
          <a:srcRect l="6403" r="9336"/>
          <a:stretch/>
        </p:blipFill>
        <p:spPr>
          <a:xfrm>
            <a:off x="3254988" y="1594425"/>
            <a:ext cx="2634000" cy="2569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7" name="Google Shape;287;p56"/>
          <p:cNvPicPr preferRelativeResize="0"/>
          <p:nvPr/>
        </p:nvPicPr>
        <p:blipFill rotWithShape="1">
          <a:blip r:embed="rId4">
            <a:alphaModFix/>
          </a:blip>
          <a:srcRect l="30801" r="34399"/>
          <a:stretch/>
        </p:blipFill>
        <p:spPr>
          <a:xfrm>
            <a:off x="5973250" y="838000"/>
            <a:ext cx="2742575" cy="182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6"/>
          <p:cNvPicPr preferRelativeResize="0"/>
          <p:nvPr/>
        </p:nvPicPr>
        <p:blipFill rotWithShape="1">
          <a:blip r:embed="rId4">
            <a:alphaModFix/>
          </a:blip>
          <a:srcRect l="68914" b="10989"/>
          <a:stretch/>
        </p:blipFill>
        <p:spPr>
          <a:xfrm>
            <a:off x="5947425" y="2470700"/>
            <a:ext cx="2768401" cy="18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6"/>
          <p:cNvSpPr txBox="1"/>
          <p:nvPr/>
        </p:nvSpPr>
        <p:spPr>
          <a:xfrm>
            <a:off x="308094" y="1108717"/>
            <a:ext cx="2742600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Best Practice Tip: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Charge 3 Markers at once by: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placing  1 marker in Swivl Base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and charging 2 markers on the hammerhead  cable.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38CD9-46F9-4B88-B5BB-1517BA9DC701}"/>
              </a:ext>
            </a:extLst>
          </p:cNvPr>
          <p:cNvSpPr txBox="1"/>
          <p:nvPr/>
        </p:nvSpPr>
        <p:spPr>
          <a:xfrm>
            <a:off x="1463945" y="4545167"/>
            <a:ext cx="6189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See next slide for setting up charging of all markers and robot at one time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5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Charging the Robot and Markers</a:t>
            </a:r>
            <a:endParaRPr dirty="0"/>
          </a:p>
        </p:txBody>
      </p:sp>
      <p:pic>
        <p:nvPicPr>
          <p:cNvPr id="275" name="Google Shape;2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455" y="984425"/>
            <a:ext cx="1832546" cy="127468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5"/>
          <p:cNvSpPr txBox="1"/>
          <p:nvPr/>
        </p:nvSpPr>
        <p:spPr>
          <a:xfrm>
            <a:off x="2503550" y="823856"/>
            <a:ext cx="251401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Inter"/>
                <a:cs typeface="Inter"/>
                <a:sym typeface="Inter"/>
              </a:rPr>
              <a:t>Step 1</a:t>
            </a:r>
            <a:r>
              <a:rPr lang="en" dirty="0">
                <a:latin typeface="+mj-lt"/>
                <a:ea typeface="Inter"/>
                <a:cs typeface="Inter"/>
                <a:sym typeface="Inter"/>
              </a:rPr>
              <a:t>:  Plug the base charging cable (USB end) into the </a:t>
            </a:r>
            <a:r>
              <a:rPr lang="en" u="sng" dirty="0">
                <a:latin typeface="+mj-lt"/>
                <a:ea typeface="Inter"/>
                <a:cs typeface="Inter"/>
                <a:sym typeface="Inter"/>
              </a:rPr>
              <a:t>left side</a:t>
            </a:r>
            <a:r>
              <a:rPr lang="en" dirty="0">
                <a:latin typeface="+mj-lt"/>
                <a:ea typeface="Inter"/>
                <a:cs typeface="Inter"/>
                <a:sym typeface="Inter"/>
              </a:rPr>
              <a:t> 2.4 A port on the USB 4 port charging block. </a:t>
            </a:r>
            <a:endParaRPr dirty="0">
              <a:latin typeface="+mj-lt"/>
              <a:ea typeface="Inter"/>
              <a:cs typeface="Inter"/>
              <a:sym typeface="Inter"/>
            </a:endParaRPr>
          </a:p>
        </p:txBody>
      </p:sp>
      <p:cxnSp>
        <p:nvCxnSpPr>
          <p:cNvPr id="278" name="Google Shape;278;p55"/>
          <p:cNvCxnSpPr>
            <a:cxnSpLocks/>
          </p:cNvCxnSpPr>
          <p:nvPr/>
        </p:nvCxnSpPr>
        <p:spPr>
          <a:xfrm flipH="1">
            <a:off x="1499351" y="1029317"/>
            <a:ext cx="1063909" cy="470913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" name="Picture 4" descr="A picture containing electronics, charger, adapter&#10;&#10;Description automatically generated">
            <a:extLst>
              <a:ext uri="{FF2B5EF4-FFF2-40B4-BE49-F238E27FC236}">
                <a16:creationId xmlns:a16="http://schemas.microsoft.com/office/drawing/2014/main" id="{DD50C86E-2194-4F4D-947D-172A58B4C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803" y="889144"/>
            <a:ext cx="2299447" cy="1724585"/>
          </a:xfrm>
          <a:prstGeom prst="rect">
            <a:avLst/>
          </a:prstGeom>
        </p:spPr>
      </p:pic>
      <p:pic>
        <p:nvPicPr>
          <p:cNvPr id="7" name="Picture 6" descr="A picture containing electronics, charger, adapter&#10;&#10;Description automatically generated">
            <a:extLst>
              <a:ext uri="{FF2B5EF4-FFF2-40B4-BE49-F238E27FC236}">
                <a16:creationId xmlns:a16="http://schemas.microsoft.com/office/drawing/2014/main" id="{D313B799-E895-4D63-A422-A61C3086F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99" y="2463831"/>
            <a:ext cx="2820904" cy="21156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6E68EB-B4E3-433E-9704-147C03A0D0B0}"/>
              </a:ext>
            </a:extLst>
          </p:cNvPr>
          <p:cNvSpPr txBox="1"/>
          <p:nvPr/>
        </p:nvSpPr>
        <p:spPr>
          <a:xfrm>
            <a:off x="3378400" y="2505039"/>
            <a:ext cx="20056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3">
                    <a:lumMod val="75000"/>
                  </a:schemeClr>
                </a:solidFill>
              </a:rPr>
              <a:t>Step 2</a:t>
            </a:r>
            <a:r>
              <a:rPr lang="en-US" dirty="0"/>
              <a:t>:</a:t>
            </a:r>
          </a:p>
          <a:p>
            <a:r>
              <a:rPr lang="en-US" dirty="0"/>
              <a:t>Plug the “hammerhead” cable into the robot USB port (on the back of the robot).</a:t>
            </a:r>
          </a:p>
          <a:p>
            <a:endParaRPr lang="en-US" dirty="0"/>
          </a:p>
          <a:p>
            <a:r>
              <a:rPr lang="en-US" dirty="0"/>
              <a:t>Plug the base charging cable into the power port (on the back of the robot).</a:t>
            </a:r>
          </a:p>
        </p:txBody>
      </p:sp>
      <p:cxnSp>
        <p:nvCxnSpPr>
          <p:cNvPr id="19" name="Google Shape;278;p55">
            <a:extLst>
              <a:ext uri="{FF2B5EF4-FFF2-40B4-BE49-F238E27FC236}">
                <a16:creationId xmlns:a16="http://schemas.microsoft.com/office/drawing/2014/main" id="{17DC95C6-C499-49A1-A668-400921C0171F}"/>
              </a:ext>
            </a:extLst>
          </p:cNvPr>
          <p:cNvCxnSpPr>
            <a:cxnSpLocks/>
          </p:cNvCxnSpPr>
          <p:nvPr/>
        </p:nvCxnSpPr>
        <p:spPr>
          <a:xfrm flipH="1">
            <a:off x="1883390" y="2871728"/>
            <a:ext cx="1521906" cy="524618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278;p55">
            <a:extLst>
              <a:ext uri="{FF2B5EF4-FFF2-40B4-BE49-F238E27FC236}">
                <a16:creationId xmlns:a16="http://schemas.microsoft.com/office/drawing/2014/main" id="{8083ED22-69F7-4FC8-BCF7-DC55EBEC78A2}"/>
              </a:ext>
            </a:extLst>
          </p:cNvPr>
          <p:cNvCxnSpPr>
            <a:cxnSpLocks/>
          </p:cNvCxnSpPr>
          <p:nvPr/>
        </p:nvCxnSpPr>
        <p:spPr>
          <a:xfrm flipH="1" flipV="1">
            <a:off x="1768288" y="3521670"/>
            <a:ext cx="1700943" cy="44785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538722-088D-45CB-ABC6-EFEBCCFDDD63}"/>
              </a:ext>
            </a:extLst>
          </p:cNvPr>
          <p:cNvSpPr txBox="1"/>
          <p:nvPr/>
        </p:nvSpPr>
        <p:spPr>
          <a:xfrm>
            <a:off x="5623454" y="2613729"/>
            <a:ext cx="30156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3">
                    <a:lumMod val="75000"/>
                  </a:schemeClr>
                </a:solidFill>
              </a:rPr>
              <a:t>Step 3</a:t>
            </a:r>
            <a:r>
              <a:rPr lang="en-US" dirty="0"/>
              <a:t>:</a:t>
            </a:r>
          </a:p>
          <a:p>
            <a:r>
              <a:rPr lang="en-US" dirty="0"/>
              <a:t>Plug each secondary marker into the “hammerhead” cable.   </a:t>
            </a:r>
          </a:p>
          <a:p>
            <a:endParaRPr lang="en-US" dirty="0"/>
          </a:p>
          <a:p>
            <a:r>
              <a:rPr lang="en-US" dirty="0"/>
              <a:t>The primary marker is charged in the robot charging dock on the top of the robot.</a:t>
            </a:r>
          </a:p>
          <a:p>
            <a:endParaRPr lang="en-US" dirty="0"/>
          </a:p>
          <a:p>
            <a:r>
              <a:rPr lang="en-US" dirty="0"/>
              <a:t>Plug the black USB 4 port charging block into a wall outlet.</a:t>
            </a:r>
          </a:p>
        </p:txBody>
      </p:sp>
      <p:cxnSp>
        <p:nvCxnSpPr>
          <p:cNvPr id="32" name="Google Shape;278;p55">
            <a:extLst>
              <a:ext uri="{FF2B5EF4-FFF2-40B4-BE49-F238E27FC236}">
                <a16:creationId xmlns:a16="http://schemas.microsoft.com/office/drawing/2014/main" id="{BA162BD0-2446-439E-BFDA-6AE6113E8E28}"/>
              </a:ext>
            </a:extLst>
          </p:cNvPr>
          <p:cNvCxnSpPr>
            <a:cxnSpLocks/>
          </p:cNvCxnSpPr>
          <p:nvPr/>
        </p:nvCxnSpPr>
        <p:spPr>
          <a:xfrm flipV="1">
            <a:off x="7131267" y="1674160"/>
            <a:ext cx="620962" cy="1197568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361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8"/>
          <p:cNvSpPr txBox="1"/>
          <p:nvPr/>
        </p:nvSpPr>
        <p:spPr>
          <a:xfrm>
            <a:off x="4182036" y="1860937"/>
            <a:ext cx="378118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Inter"/>
                <a:ea typeface="Inter"/>
                <a:cs typeface="Inter"/>
                <a:sym typeface="Inter"/>
              </a:rPr>
              <a:t>Get to Know the Swivl Markers</a:t>
            </a:r>
            <a:endParaRPr sz="3600" b="1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" name="Google Shape;373;p65">
            <a:extLst>
              <a:ext uri="{FF2B5EF4-FFF2-40B4-BE49-F238E27FC236}">
                <a16:creationId xmlns:a16="http://schemas.microsoft.com/office/drawing/2014/main" id="{97BDD4E3-BA60-46D4-9BFB-F185E4F7DE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077" y="806552"/>
            <a:ext cx="2811685" cy="210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2;p65">
            <a:extLst>
              <a:ext uri="{FF2B5EF4-FFF2-40B4-BE49-F238E27FC236}">
                <a16:creationId xmlns:a16="http://schemas.microsoft.com/office/drawing/2014/main" id="{187B9965-74DA-453C-98A7-AF2B2714B7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98" y="2571750"/>
            <a:ext cx="3493039" cy="157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5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Markers: CX</a:t>
            </a:r>
            <a:endParaRPr/>
          </a:p>
        </p:txBody>
      </p:sp>
      <p:pic>
        <p:nvPicPr>
          <p:cNvPr id="367" name="Google Shape;367;p65"/>
          <p:cNvPicPr preferRelativeResize="0"/>
          <p:nvPr/>
        </p:nvPicPr>
        <p:blipFill rotWithShape="1">
          <a:blip r:embed="rId3">
            <a:alphaModFix/>
          </a:blip>
          <a:srcRect r="33484" b="13209"/>
          <a:stretch/>
        </p:blipFill>
        <p:spPr>
          <a:xfrm>
            <a:off x="3240475" y="3801875"/>
            <a:ext cx="2224502" cy="13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5"/>
          <p:cNvSpPr txBox="1"/>
          <p:nvPr/>
        </p:nvSpPr>
        <p:spPr>
          <a:xfrm>
            <a:off x="404125" y="1247313"/>
            <a:ext cx="267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Inter"/>
                <a:ea typeface="Inter"/>
                <a:cs typeface="Inter"/>
                <a:sym typeface="Inter"/>
              </a:rPr>
              <a:t>Primary Marker</a:t>
            </a:r>
            <a:endParaRPr sz="1600" b="1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Teacher wears Primary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9" name="Google Shape;369;p65"/>
          <p:cNvSpPr txBox="1"/>
          <p:nvPr/>
        </p:nvSpPr>
        <p:spPr>
          <a:xfrm>
            <a:off x="240475" y="2902350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Inter"/>
                <a:ea typeface="Inter"/>
                <a:cs typeface="Inter"/>
                <a:sym typeface="Inter"/>
              </a:rPr>
              <a:t>Secondary Markers</a:t>
            </a:r>
            <a:endParaRPr sz="1600" b="1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Place around classroom to capture student audio</a:t>
            </a:r>
            <a:endParaRPr sz="1200"/>
          </a:p>
        </p:txBody>
      </p:sp>
      <p:cxnSp>
        <p:nvCxnSpPr>
          <p:cNvPr id="370" name="Google Shape;370;p65"/>
          <p:cNvCxnSpPr/>
          <p:nvPr/>
        </p:nvCxnSpPr>
        <p:spPr>
          <a:xfrm>
            <a:off x="2763873" y="1625312"/>
            <a:ext cx="1699800" cy="135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1" name="Google Shape;371;p65"/>
          <p:cNvCxnSpPr/>
          <p:nvPr/>
        </p:nvCxnSpPr>
        <p:spPr>
          <a:xfrm>
            <a:off x="2902798" y="3322512"/>
            <a:ext cx="1689600" cy="117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72" name="Google Shape;37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36350"/>
            <a:ext cx="3493039" cy="157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3677" y="746050"/>
            <a:ext cx="2811685" cy="2108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6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Marker Features: CX</a:t>
            </a:r>
            <a:endParaRPr/>
          </a:p>
        </p:txBody>
      </p:sp>
      <p:pic>
        <p:nvPicPr>
          <p:cNvPr id="379" name="Google Shape;379;p66"/>
          <p:cNvPicPr preferRelativeResize="0"/>
          <p:nvPr/>
        </p:nvPicPr>
        <p:blipFill rotWithShape="1">
          <a:blip r:embed="rId3">
            <a:alphaModFix/>
          </a:blip>
          <a:srcRect b="13472"/>
          <a:stretch/>
        </p:blipFill>
        <p:spPr>
          <a:xfrm>
            <a:off x="378000" y="1042249"/>
            <a:ext cx="1376450" cy="23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6"/>
          <p:cNvPicPr preferRelativeResize="0"/>
          <p:nvPr/>
        </p:nvPicPr>
        <p:blipFill rotWithShape="1">
          <a:blip r:embed="rId4">
            <a:alphaModFix/>
          </a:blip>
          <a:srcRect b="3091"/>
          <a:stretch/>
        </p:blipFill>
        <p:spPr>
          <a:xfrm>
            <a:off x="2528600" y="1061575"/>
            <a:ext cx="1243843" cy="23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6"/>
          <p:cNvPicPr preferRelativeResize="0"/>
          <p:nvPr/>
        </p:nvPicPr>
        <p:blipFill rotWithShape="1">
          <a:blip r:embed="rId5">
            <a:alphaModFix/>
          </a:blip>
          <a:srcRect l="39392" t="22180" r="34978" b="18578"/>
          <a:stretch/>
        </p:blipFill>
        <p:spPr>
          <a:xfrm>
            <a:off x="4519150" y="1061575"/>
            <a:ext cx="1517064" cy="23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6"/>
          <p:cNvPicPr preferRelativeResize="0"/>
          <p:nvPr/>
        </p:nvPicPr>
        <p:blipFill rotWithShape="1">
          <a:blip r:embed="rId6">
            <a:alphaModFix/>
          </a:blip>
          <a:srcRect b="12975"/>
          <a:stretch/>
        </p:blipFill>
        <p:spPr>
          <a:xfrm>
            <a:off x="6792575" y="1061575"/>
            <a:ext cx="1968241" cy="2337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66"/>
          <p:cNvCxnSpPr/>
          <p:nvPr/>
        </p:nvCxnSpPr>
        <p:spPr>
          <a:xfrm rot="10800000">
            <a:off x="615375" y="1818600"/>
            <a:ext cx="9300" cy="2186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" name="Google Shape;384;p66"/>
          <p:cNvCxnSpPr/>
          <p:nvPr/>
        </p:nvCxnSpPr>
        <p:spPr>
          <a:xfrm rot="10800000" flipH="1">
            <a:off x="615375" y="1809300"/>
            <a:ext cx="367500" cy="9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Google Shape;385;p66"/>
          <p:cNvCxnSpPr/>
          <p:nvPr/>
        </p:nvCxnSpPr>
        <p:spPr>
          <a:xfrm rot="10800000">
            <a:off x="1653150" y="2016925"/>
            <a:ext cx="3600" cy="2006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6" name="Google Shape;386;p66"/>
          <p:cNvCxnSpPr/>
          <p:nvPr/>
        </p:nvCxnSpPr>
        <p:spPr>
          <a:xfrm>
            <a:off x="1144350" y="2016925"/>
            <a:ext cx="508800" cy="3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7" name="Google Shape;387;p66"/>
          <p:cNvSpPr txBox="1"/>
          <p:nvPr/>
        </p:nvSpPr>
        <p:spPr>
          <a:xfrm>
            <a:off x="243477" y="3899191"/>
            <a:ext cx="75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Power</a:t>
            </a:r>
            <a:endParaRPr sz="12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8" name="Google Shape;388;p66"/>
          <p:cNvSpPr txBox="1"/>
          <p:nvPr/>
        </p:nvSpPr>
        <p:spPr>
          <a:xfrm>
            <a:off x="942278" y="3928724"/>
            <a:ext cx="142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Record Start/Stop</a:t>
            </a:r>
            <a:endParaRPr sz="1200" dirty="0"/>
          </a:p>
        </p:txBody>
      </p:sp>
      <p:cxnSp>
        <p:nvCxnSpPr>
          <p:cNvPr id="389" name="Google Shape;389;p66"/>
          <p:cNvCxnSpPr>
            <a:cxnSpLocks/>
          </p:cNvCxnSpPr>
          <p:nvPr/>
        </p:nvCxnSpPr>
        <p:spPr>
          <a:xfrm flipV="1">
            <a:off x="2637725" y="2909850"/>
            <a:ext cx="0" cy="823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66"/>
          <p:cNvCxnSpPr/>
          <p:nvPr/>
        </p:nvCxnSpPr>
        <p:spPr>
          <a:xfrm rot="10800000" flipH="1">
            <a:off x="2637725" y="2902350"/>
            <a:ext cx="411600" cy="7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1" name="Google Shape;391;p66"/>
          <p:cNvSpPr txBox="1"/>
          <p:nvPr/>
        </p:nvSpPr>
        <p:spPr>
          <a:xfrm>
            <a:off x="2098871" y="3716967"/>
            <a:ext cx="21033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Audio Jack (using earbuds)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&amp;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Charging Port (using Hammerhead cable)</a:t>
            </a:r>
            <a:endParaRPr sz="1200" dirty="0"/>
          </a:p>
        </p:txBody>
      </p:sp>
      <p:sp>
        <p:nvSpPr>
          <p:cNvPr id="392" name="Google Shape;392;p66"/>
          <p:cNvSpPr/>
          <p:nvPr/>
        </p:nvSpPr>
        <p:spPr>
          <a:xfrm>
            <a:off x="5003137" y="1818600"/>
            <a:ext cx="533700" cy="5541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3" name="Google Shape;393;p66"/>
          <p:cNvCxnSpPr>
            <a:cxnSpLocks/>
          </p:cNvCxnSpPr>
          <p:nvPr/>
        </p:nvCxnSpPr>
        <p:spPr>
          <a:xfrm>
            <a:off x="5536825" y="2093850"/>
            <a:ext cx="1143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66"/>
          <p:cNvCxnSpPr>
            <a:cxnSpLocks/>
          </p:cNvCxnSpPr>
          <p:nvPr/>
        </p:nvCxnSpPr>
        <p:spPr>
          <a:xfrm flipV="1">
            <a:off x="6310629" y="2093850"/>
            <a:ext cx="368885" cy="228015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66"/>
          <p:cNvCxnSpPr/>
          <p:nvPr/>
        </p:nvCxnSpPr>
        <p:spPr>
          <a:xfrm rot="10800000">
            <a:off x="5253625" y="2728000"/>
            <a:ext cx="5400" cy="825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6" name="Google Shape;396;p66"/>
          <p:cNvSpPr txBox="1"/>
          <p:nvPr/>
        </p:nvSpPr>
        <p:spPr>
          <a:xfrm>
            <a:off x="4265694" y="3553601"/>
            <a:ext cx="224058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Inter"/>
                <a:ea typeface="Inter"/>
                <a:cs typeface="Inter"/>
                <a:sym typeface="Inter"/>
              </a:rPr>
              <a:t>LED Light: </a:t>
            </a: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denotes whether marker is primary (white) or secondary (other colors).</a:t>
            </a:r>
            <a:endParaRPr sz="12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7" name="Google Shape;397;p66"/>
          <p:cNvSpPr txBox="1"/>
          <p:nvPr/>
        </p:nvSpPr>
        <p:spPr>
          <a:xfrm>
            <a:off x="4349875" y="4241350"/>
            <a:ext cx="3000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Inter"/>
                <a:ea typeface="Inter"/>
                <a:cs typeface="Inter"/>
                <a:sym typeface="Inter"/>
              </a:rPr>
              <a:t>Center: </a:t>
            </a: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Pause/Resume robot tracking</a:t>
            </a:r>
            <a:endParaRPr sz="12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Inter"/>
                <a:ea typeface="Inter"/>
                <a:cs typeface="Inter"/>
                <a:sym typeface="Inter"/>
              </a:rPr>
              <a:t>Up/Down: </a:t>
            </a: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Bookmarking (Pro feature)</a:t>
            </a:r>
          </a:p>
          <a:p>
            <a:r>
              <a:rPr lang="en-US" sz="1000" b="1" dirty="0">
                <a:latin typeface="Inter"/>
                <a:ea typeface="Inter"/>
                <a:cs typeface="Inter"/>
                <a:sym typeface="Inter"/>
              </a:rPr>
              <a:t>Left/Right:</a:t>
            </a:r>
            <a:r>
              <a:rPr lang="en-US" sz="1000" dirty="0">
                <a:latin typeface="Inter"/>
                <a:ea typeface="Inter"/>
                <a:cs typeface="Inter"/>
                <a:sym typeface="Inter"/>
              </a:rPr>
              <a:t> Navigate slides (rarely used)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98" name="Google Shape;398;p66"/>
          <p:cNvCxnSpPr/>
          <p:nvPr/>
        </p:nvCxnSpPr>
        <p:spPr>
          <a:xfrm rot="10800000">
            <a:off x="7435875" y="2909850"/>
            <a:ext cx="5400" cy="825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9" name="Google Shape;399;p66"/>
          <p:cNvSpPr txBox="1"/>
          <p:nvPr/>
        </p:nvSpPr>
        <p:spPr>
          <a:xfrm>
            <a:off x="6680025" y="3733150"/>
            <a:ext cx="151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"/>
                <a:ea typeface="Inter"/>
                <a:cs typeface="Inter"/>
                <a:sym typeface="Inter"/>
              </a:rPr>
              <a:t>Microphone</a:t>
            </a:r>
            <a:endParaRPr/>
          </a:p>
        </p:txBody>
      </p:sp>
      <p:cxnSp>
        <p:nvCxnSpPr>
          <p:cNvPr id="30" name="Google Shape;385;p66">
            <a:extLst>
              <a:ext uri="{FF2B5EF4-FFF2-40B4-BE49-F238E27FC236}">
                <a16:creationId xmlns:a16="http://schemas.microsoft.com/office/drawing/2014/main" id="{D378EC1C-AC5E-4E23-B6CD-8393AE3AD539}"/>
              </a:ext>
            </a:extLst>
          </p:cNvPr>
          <p:cNvCxnSpPr>
            <a:cxnSpLocks/>
          </p:cNvCxnSpPr>
          <p:nvPr/>
        </p:nvCxnSpPr>
        <p:spPr>
          <a:xfrm flipH="1" flipV="1">
            <a:off x="1058800" y="2418620"/>
            <a:ext cx="7425" cy="214018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88;p66">
            <a:extLst>
              <a:ext uri="{FF2B5EF4-FFF2-40B4-BE49-F238E27FC236}">
                <a16:creationId xmlns:a16="http://schemas.microsoft.com/office/drawing/2014/main" id="{2FDCA097-7A63-40A1-BF0A-9A0AD27D3498}"/>
              </a:ext>
            </a:extLst>
          </p:cNvPr>
          <p:cNvSpPr txBox="1"/>
          <p:nvPr/>
        </p:nvSpPr>
        <p:spPr>
          <a:xfrm>
            <a:off x="-56881" y="4456793"/>
            <a:ext cx="240246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" sz="1200" dirty="0">
                <a:latin typeface="Inter"/>
                <a:ea typeface="Inter"/>
                <a:cs typeface="Inter"/>
                <a:sym typeface="Inter"/>
              </a:rPr>
              <a:t>harging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Inter"/>
                <a:ea typeface="Inter"/>
                <a:sym typeface="Inter"/>
              </a:rPr>
              <a:t>C</a:t>
            </a:r>
            <a:r>
              <a:rPr lang="en" sz="1200" dirty="0">
                <a:latin typeface="Inter"/>
                <a:ea typeface="Inter"/>
                <a:sym typeface="Inter"/>
              </a:rPr>
              <a:t>onnectors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Inter"/>
                <a:ea typeface="Inter"/>
                <a:sym typeface="Inter"/>
              </a:rPr>
              <a:t>(used for charging in the Swivl base)</a:t>
            </a:r>
            <a:endParaRPr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0"/>
          <p:cNvSpPr txBox="1">
            <a:spLocks noGrp="1"/>
          </p:cNvSpPr>
          <p:nvPr>
            <p:ph type="title"/>
          </p:nvPr>
        </p:nvSpPr>
        <p:spPr>
          <a:xfrm>
            <a:off x="594549" y="1920311"/>
            <a:ext cx="2336909" cy="8632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Inter"/>
                <a:ea typeface="Inter"/>
                <a:cs typeface="Inter"/>
                <a:sym typeface="Inter"/>
              </a:rPr>
              <a:t>Contents:</a:t>
            </a:r>
            <a:endParaRPr sz="3200" b="1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39" name="Google Shape;2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50" y="193900"/>
            <a:ext cx="594675" cy="5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9;p37">
            <a:extLst>
              <a:ext uri="{FF2B5EF4-FFF2-40B4-BE49-F238E27FC236}">
                <a16:creationId xmlns:a16="http://schemas.microsoft.com/office/drawing/2014/main" id="{421E3AD2-4423-4AF1-8F33-7202AEAAAFC3}"/>
              </a:ext>
            </a:extLst>
          </p:cNvPr>
          <p:cNvSpPr txBox="1"/>
          <p:nvPr/>
        </p:nvSpPr>
        <p:spPr>
          <a:xfrm>
            <a:off x="4082806" y="1863366"/>
            <a:ext cx="4407900" cy="141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 to Know the Robot</a:t>
            </a:r>
            <a:endParaRPr sz="1800" b="1" dirty="0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Inter"/>
              <a:buChar char="●"/>
            </a:pPr>
            <a:r>
              <a:rPr lang="en" sz="1200" u="sng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Swivl Robot Mobile Device Grip</a:t>
            </a:r>
            <a:r>
              <a:rPr lang="en" sz="1200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" sz="1200" u="sng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Ports</a:t>
            </a:r>
            <a:r>
              <a:rPr lang="en" sz="1200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, and </a:t>
            </a:r>
            <a:r>
              <a:rPr lang="en" sz="1200" u="sng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LEDs</a:t>
            </a:r>
            <a:endParaRPr sz="1200" dirty="0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Inter"/>
              <a:buChar char="●"/>
            </a:pPr>
            <a:r>
              <a:rPr lang="en" sz="1200" u="sng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Charging &amp; Battery Life</a:t>
            </a:r>
            <a:endParaRPr sz="1200" dirty="0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Inter"/>
              <a:buChar char="●"/>
            </a:pPr>
            <a:r>
              <a:rPr lang="en" sz="1200" u="sng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Markers</a:t>
            </a:r>
            <a:endParaRPr sz="1200" dirty="0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Inter"/>
              <a:buChar char="○"/>
            </a:pPr>
            <a:r>
              <a:rPr lang="en" sz="1200" dirty="0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Primary vs. Secondary</a:t>
            </a:r>
            <a:endParaRPr sz="1200" dirty="0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532597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3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Marker LEDs</a:t>
            </a:r>
            <a:endParaRPr/>
          </a:p>
        </p:txBody>
      </p:sp>
      <p:sp>
        <p:nvSpPr>
          <p:cNvPr id="462" name="Google Shape;462;p73"/>
          <p:cNvSpPr txBox="1"/>
          <p:nvPr/>
        </p:nvSpPr>
        <p:spPr>
          <a:xfrm>
            <a:off x="2015500" y="1232600"/>
            <a:ext cx="5085900" cy="82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en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2 red flashing lights indicate either low battery or Swivl base needs a firmware update.</a:t>
            </a:r>
            <a:endParaRPr dirty="0"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3" name="Google Shape;463;p73"/>
          <p:cNvPicPr preferRelativeResize="0"/>
          <p:nvPr/>
        </p:nvPicPr>
        <p:blipFill rotWithShape="1">
          <a:blip r:embed="rId3">
            <a:alphaModFix/>
          </a:blip>
          <a:srcRect l="21209" r="19696"/>
          <a:stretch/>
        </p:blipFill>
        <p:spPr>
          <a:xfrm>
            <a:off x="3070200" y="1944575"/>
            <a:ext cx="2899800" cy="27606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64" name="Google Shape;464;p73"/>
          <p:cNvSpPr/>
          <p:nvPr/>
        </p:nvSpPr>
        <p:spPr>
          <a:xfrm>
            <a:off x="4197625" y="3086100"/>
            <a:ext cx="229500" cy="376500"/>
          </a:xfrm>
          <a:prstGeom prst="ellipse">
            <a:avLst/>
          </a:prstGeom>
          <a:solidFill>
            <a:srgbClr val="2D2D2D"/>
          </a:solidFill>
          <a:ln w="9525" cap="flat" cmpd="sng">
            <a:solidFill>
              <a:srgbClr val="2D2D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DBEE5-2394-35EE-66DF-19297A36754C}"/>
              </a:ext>
            </a:extLst>
          </p:cNvPr>
          <p:cNvSpPr txBox="1"/>
          <p:nvPr/>
        </p:nvSpPr>
        <p:spPr>
          <a:xfrm>
            <a:off x="123639" y="3764609"/>
            <a:ext cx="2946562" cy="95410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Markers and Base device updates:</a:t>
            </a:r>
          </a:p>
          <a:p>
            <a:r>
              <a:rPr lang="en-US" dirty="0"/>
              <a:t>Markers will only update when placed in the base and the iPad “Capture” App is open.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67"/>
          <p:cNvPicPr preferRelativeResize="0"/>
          <p:nvPr/>
        </p:nvPicPr>
        <p:blipFill rotWithShape="1">
          <a:blip r:embed="rId3">
            <a:alphaModFix/>
          </a:blip>
          <a:srcRect l="4290" r="15811"/>
          <a:stretch/>
        </p:blipFill>
        <p:spPr>
          <a:xfrm flipH="1">
            <a:off x="0" y="1746375"/>
            <a:ext cx="5125125" cy="3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50" y="220080"/>
            <a:ext cx="672000" cy="67348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7"/>
          <p:cNvSpPr txBox="1"/>
          <p:nvPr/>
        </p:nvSpPr>
        <p:spPr>
          <a:xfrm>
            <a:off x="5336375" y="119400"/>
            <a:ext cx="3679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Marker Features: CX</a:t>
            </a:r>
            <a:endParaRPr sz="32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07" name="Google Shape;407;p67"/>
          <p:cNvPicPr preferRelativeResize="0"/>
          <p:nvPr/>
        </p:nvPicPr>
        <p:blipFill rotWithShape="1">
          <a:blip r:embed="rId5">
            <a:alphaModFix/>
          </a:blip>
          <a:srcRect l="14929" r="15076"/>
          <a:stretch/>
        </p:blipFill>
        <p:spPr>
          <a:xfrm>
            <a:off x="707200" y="893575"/>
            <a:ext cx="3350700" cy="31920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8" name="Google Shape;408;p67"/>
          <p:cNvSpPr txBox="1"/>
          <p:nvPr/>
        </p:nvSpPr>
        <p:spPr>
          <a:xfrm>
            <a:off x="5336375" y="1385150"/>
            <a:ext cx="36798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 PRIMARY marker to pause and resume robot tracking. 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Press the center button</a:t>
            </a:r>
            <a:r>
              <a:rPr lang="en" sz="16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60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9" name="Google Shape;409;p67"/>
          <p:cNvSpPr txBox="1"/>
          <p:nvPr/>
        </p:nvSpPr>
        <p:spPr>
          <a:xfrm>
            <a:off x="5255675" y="2724252"/>
            <a:ext cx="38412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LED light indicates whether the marker is primary (white) or secondary (blue, green, red, orange, or purple).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It will turn off after 15 seconds to save battery.</a:t>
            </a:r>
            <a:endParaRPr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" name="Google Shape;370;p65">
            <a:extLst>
              <a:ext uri="{FF2B5EF4-FFF2-40B4-BE49-F238E27FC236}">
                <a16:creationId xmlns:a16="http://schemas.microsoft.com/office/drawing/2014/main" id="{1B951CE7-A0D1-4CDB-B857-36FC659F092F}"/>
              </a:ext>
            </a:extLst>
          </p:cNvPr>
          <p:cNvCxnSpPr>
            <a:cxnSpLocks/>
          </p:cNvCxnSpPr>
          <p:nvPr/>
        </p:nvCxnSpPr>
        <p:spPr>
          <a:xfrm flipH="1">
            <a:off x="2447366" y="2198595"/>
            <a:ext cx="2951628" cy="107576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370;p65">
            <a:extLst>
              <a:ext uri="{FF2B5EF4-FFF2-40B4-BE49-F238E27FC236}">
                <a16:creationId xmlns:a16="http://schemas.microsoft.com/office/drawing/2014/main" id="{1904D33B-AF9E-4C2C-A576-0277C52A5305}"/>
              </a:ext>
            </a:extLst>
          </p:cNvPr>
          <p:cNvCxnSpPr>
            <a:cxnSpLocks/>
            <a:stCxn id="409" idx="1"/>
          </p:cNvCxnSpPr>
          <p:nvPr/>
        </p:nvCxnSpPr>
        <p:spPr>
          <a:xfrm flipH="1" flipV="1">
            <a:off x="2562562" y="3059206"/>
            <a:ext cx="2693113" cy="403695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0"/>
          <p:cNvSpPr txBox="1">
            <a:spLocks noGrp="1"/>
          </p:cNvSpPr>
          <p:nvPr>
            <p:ph type="title"/>
          </p:nvPr>
        </p:nvSpPr>
        <p:spPr>
          <a:xfrm>
            <a:off x="434300" y="1389600"/>
            <a:ext cx="2342518" cy="21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PRIMARY Marker: CX</a:t>
            </a:r>
            <a:endParaRPr dirty="0"/>
          </a:p>
        </p:txBody>
      </p:sp>
      <p:sp>
        <p:nvSpPr>
          <p:cNvPr id="434" name="Google Shape;434;p70"/>
          <p:cNvSpPr txBox="1"/>
          <p:nvPr/>
        </p:nvSpPr>
        <p:spPr>
          <a:xfrm>
            <a:off x="3963025" y="70000"/>
            <a:ext cx="45063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Inter"/>
                <a:ea typeface="Inter"/>
                <a:cs typeface="Inter"/>
                <a:sym typeface="Inter"/>
              </a:rPr>
              <a:t>**The Swivl base only tracks the PRIMARY Marker.</a:t>
            </a:r>
            <a:endParaRPr sz="24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5" name="Google Shape;435;p70"/>
          <p:cNvSpPr txBox="1"/>
          <p:nvPr/>
        </p:nvSpPr>
        <p:spPr>
          <a:xfrm>
            <a:off x="3513324" y="976700"/>
            <a:ext cx="5630675" cy="2249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Inter"/>
              <a:buChar char="●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White LED light on front</a:t>
            </a:r>
            <a:endParaRPr sz="1800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Two green lights on side</a:t>
            </a:r>
            <a:endParaRPr sz="1800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Center button pauses/resumes robot tracking</a:t>
            </a:r>
            <a:endParaRPr sz="1800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Teacher microphone</a:t>
            </a:r>
            <a:endParaRPr sz="1800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</a:pPr>
            <a:r>
              <a:rPr lang="en" sz="1800" dirty="0">
                <a:latin typeface="Inter"/>
                <a:ea typeface="Inter"/>
                <a:cs typeface="Inter"/>
                <a:sym typeface="Inter"/>
              </a:rPr>
              <a:t>Can mute secondary markers when live streaming</a:t>
            </a:r>
            <a:endParaRPr sz="1800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6" name="Google Shape;43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00" y="166300"/>
            <a:ext cx="584375" cy="5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4201">
            <a:off x="5878572" y="2687910"/>
            <a:ext cx="1999106" cy="260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8900" y="2960775"/>
            <a:ext cx="1073675" cy="205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0"/>
          <p:cNvSpPr/>
          <p:nvPr/>
        </p:nvSpPr>
        <p:spPr>
          <a:xfrm>
            <a:off x="5569850" y="4127100"/>
            <a:ext cx="511800" cy="525000"/>
          </a:xfrm>
          <a:prstGeom prst="ellipse">
            <a:avLst/>
          </a:prstGeom>
          <a:noFill/>
          <a:ln w="28575" cap="flat" cmpd="sng">
            <a:solidFill>
              <a:srgbClr val="FB02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70"/>
          <p:cNvSpPr/>
          <p:nvPr/>
        </p:nvSpPr>
        <p:spPr>
          <a:xfrm>
            <a:off x="6622225" y="3437950"/>
            <a:ext cx="511800" cy="585600"/>
          </a:xfrm>
          <a:prstGeom prst="ellipse">
            <a:avLst/>
          </a:prstGeom>
          <a:noFill/>
          <a:ln w="28575" cap="flat" cmpd="sng">
            <a:solidFill>
              <a:srgbClr val="FB02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9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Bookmark during Recording</a:t>
            </a:r>
            <a:endParaRPr/>
          </a:p>
        </p:txBody>
      </p:sp>
      <p:sp>
        <p:nvSpPr>
          <p:cNvPr id="425" name="Google Shape;425;p69"/>
          <p:cNvSpPr txBox="1"/>
          <p:nvPr/>
        </p:nvSpPr>
        <p:spPr>
          <a:xfrm>
            <a:off x="4511488" y="978750"/>
            <a:ext cx="4546062" cy="39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Quickly mark a point in the video to view later.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900" dirty="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Marking a video makes it easy to find a specific point in a video without needing to view the complete video.</a:t>
            </a:r>
            <a:endParaRPr sz="1900" dirty="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900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While recording, create a bookmark by </a:t>
            </a:r>
            <a:r>
              <a:rPr lang="en" sz="1900" u="sng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pressing the </a:t>
            </a:r>
            <a:r>
              <a:rPr lang="en" sz="1900" b="1" u="sng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up</a:t>
            </a:r>
            <a:r>
              <a:rPr lang="en" sz="1900" u="sng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 or </a:t>
            </a:r>
            <a:r>
              <a:rPr lang="en" sz="1900" b="1" u="sng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down</a:t>
            </a:r>
            <a:r>
              <a:rPr lang="en" sz="1900" u="sng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 arrow on the </a:t>
            </a:r>
            <a:br>
              <a:rPr lang="en" sz="1900" u="sng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</a:br>
            <a:r>
              <a:rPr lang="en" sz="1900" u="sng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Primary Marker</a:t>
            </a:r>
            <a:r>
              <a:rPr lang="en" sz="1900" dirty="0"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. </a:t>
            </a:r>
            <a:endParaRPr sz="1900" dirty="0"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endParaRPr sz="1900" dirty="0"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6" name="Google Shape;426;p69"/>
          <p:cNvPicPr preferRelativeResize="0"/>
          <p:nvPr/>
        </p:nvPicPr>
        <p:blipFill rotWithShape="1">
          <a:blip r:embed="rId3">
            <a:alphaModFix/>
          </a:blip>
          <a:srcRect l="23480" t="5588" r="14318" b="9615"/>
          <a:stretch/>
        </p:blipFill>
        <p:spPr>
          <a:xfrm>
            <a:off x="586432" y="978750"/>
            <a:ext cx="3887700" cy="35331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427" name="Google Shape;427;p69"/>
          <p:cNvCxnSpPr>
            <a:cxnSpLocks/>
          </p:cNvCxnSpPr>
          <p:nvPr/>
        </p:nvCxnSpPr>
        <p:spPr>
          <a:xfrm flipH="1" flipV="1">
            <a:off x="2729163" y="2296372"/>
            <a:ext cx="1842837" cy="105866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8" name="Google Shape;428;p69"/>
          <p:cNvSpPr txBox="1"/>
          <p:nvPr/>
        </p:nvSpPr>
        <p:spPr>
          <a:xfrm>
            <a:off x="86450" y="4438457"/>
            <a:ext cx="435032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***Swivl Reflectivity Feature*** -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This is included in our Swivl Reflectivity software.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2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Primary Marker Placement</a:t>
            </a:r>
            <a:endParaRPr dirty="0"/>
          </a:p>
        </p:txBody>
      </p:sp>
      <p:pic>
        <p:nvPicPr>
          <p:cNvPr id="454" name="Google Shape;45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935" y="1010510"/>
            <a:ext cx="1691277" cy="2068809"/>
          </a:xfrm>
          <a:prstGeom prst="rect">
            <a:avLst/>
          </a:prstGeom>
          <a:noFill/>
          <a:ln>
            <a:noFill/>
          </a:ln>
          <a:effectLst>
            <a:outerShdw blurRad="57150" dist="66675" dir="1740000" algn="bl" rotWithShape="0">
              <a:srgbClr val="3A3B4D">
                <a:alpha val="50000"/>
              </a:srgbClr>
            </a:outerShdw>
          </a:effectLst>
        </p:spPr>
      </p:pic>
      <p:pic>
        <p:nvPicPr>
          <p:cNvPr id="455" name="Google Shape;45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8450" y="1010510"/>
            <a:ext cx="1691275" cy="2047978"/>
          </a:xfrm>
          <a:prstGeom prst="rect">
            <a:avLst/>
          </a:prstGeom>
          <a:noFill/>
          <a:ln>
            <a:noFill/>
          </a:ln>
          <a:effectLst>
            <a:outerShdw blurRad="57150" dist="57150" dir="15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6" name="Google Shape;456;p72"/>
          <p:cNvSpPr txBox="1"/>
          <p:nvPr/>
        </p:nvSpPr>
        <p:spPr>
          <a:xfrm>
            <a:off x="1445559" y="3300824"/>
            <a:ext cx="5768788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Wear marker at heart height</a:t>
            </a:r>
            <a:br>
              <a:rPr lang="en" sz="1600" dirty="0">
                <a:latin typeface="Inter"/>
                <a:ea typeface="Inter"/>
                <a:cs typeface="Inter"/>
                <a:sym typeface="Inter"/>
              </a:rPr>
            </a:br>
            <a:endParaRPr sz="1600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Use in the provided lanyard or clip - </a:t>
            </a:r>
            <a:r>
              <a:rPr lang="en" sz="1600" u="sng" dirty="0">
                <a:latin typeface="Inter"/>
                <a:ea typeface="Inter"/>
                <a:cs typeface="Inter"/>
                <a:sym typeface="Inter"/>
              </a:rPr>
              <a:t>not</a:t>
            </a: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 in your hand</a:t>
            </a:r>
            <a:br>
              <a:rPr lang="en" sz="1600" dirty="0">
                <a:latin typeface="Inter"/>
                <a:ea typeface="Inter"/>
                <a:cs typeface="Inter"/>
                <a:sym typeface="Inter"/>
              </a:rPr>
            </a:br>
            <a:endParaRPr sz="1600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Separate from other items around neck</a:t>
            </a:r>
            <a:endParaRPr sz="500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282750" y="1631700"/>
            <a:ext cx="2901900" cy="18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Secondary Markers: CX</a:t>
            </a:r>
            <a:endParaRPr dirty="0"/>
          </a:p>
        </p:txBody>
      </p:sp>
      <p:sp>
        <p:nvSpPr>
          <p:cNvPr id="446" name="Google Shape;446;p71"/>
          <p:cNvSpPr txBox="1"/>
          <p:nvPr/>
        </p:nvSpPr>
        <p:spPr>
          <a:xfrm>
            <a:off x="3898900" y="742900"/>
            <a:ext cx="4868100" cy="260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Inter"/>
                <a:ea typeface="Inter"/>
                <a:cs typeface="Inter"/>
                <a:sym typeface="Inter"/>
              </a:rPr>
              <a:t>CX SECONDARY Markers </a:t>
            </a:r>
            <a:endParaRPr sz="1600" b="1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 dirty="0">
                <a:latin typeface="Inter"/>
                <a:ea typeface="Inter"/>
                <a:cs typeface="Inter"/>
                <a:sym typeface="Inter"/>
              </a:rPr>
              <a:t>Collects audio in the classroom </a:t>
            </a:r>
            <a:endParaRPr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 dirty="0">
                <a:latin typeface="Inter"/>
                <a:ea typeface="Inter"/>
                <a:cs typeface="Inter"/>
                <a:sym typeface="Inter"/>
              </a:rPr>
              <a:t>Indicated by 1 side green light and a colored front LED light</a:t>
            </a:r>
            <a:endParaRPr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 dirty="0">
                <a:latin typeface="Inter"/>
                <a:ea typeface="Inter"/>
                <a:cs typeface="Inter"/>
                <a:sym typeface="Inter"/>
              </a:rPr>
              <a:t>Are not tracked by robot</a:t>
            </a:r>
            <a:endParaRPr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 dirty="0">
                <a:latin typeface="Inter"/>
                <a:ea typeface="Inter"/>
                <a:cs typeface="Inter"/>
                <a:sym typeface="Inter"/>
              </a:rPr>
              <a:t>Enable audio tracks to be heard individually during playback on Swivl Teams (video software)</a:t>
            </a:r>
            <a:endParaRPr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 dirty="0">
                <a:latin typeface="Inter"/>
                <a:ea typeface="Inter"/>
                <a:cs typeface="Inter"/>
                <a:sym typeface="Inter"/>
              </a:rPr>
              <a:t>Control microphone gain from within the Swivl app settings.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7" name="Google Shape;44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825" y="3314800"/>
            <a:ext cx="3490250" cy="157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800" y="166300"/>
            <a:ext cx="584375" cy="58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74"/>
          <p:cNvPicPr preferRelativeResize="0"/>
          <p:nvPr/>
        </p:nvPicPr>
        <p:blipFill rotWithShape="1">
          <a:blip r:embed="rId3">
            <a:alphaModFix/>
          </a:blip>
          <a:srcRect l="4290" r="15811"/>
          <a:stretch/>
        </p:blipFill>
        <p:spPr>
          <a:xfrm flipH="1">
            <a:off x="0" y="1746375"/>
            <a:ext cx="5125125" cy="3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4"/>
          <p:cNvSpPr txBox="1">
            <a:spLocks noGrp="1"/>
          </p:cNvSpPr>
          <p:nvPr>
            <p:ph type="title"/>
          </p:nvPr>
        </p:nvSpPr>
        <p:spPr>
          <a:xfrm>
            <a:off x="5354750" y="199675"/>
            <a:ext cx="36372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Marker Muting</a:t>
            </a:r>
            <a:endParaRPr/>
          </a:p>
        </p:txBody>
      </p:sp>
      <p:pic>
        <p:nvPicPr>
          <p:cNvPr id="471" name="Google Shape;471;p74"/>
          <p:cNvPicPr preferRelativeResize="0"/>
          <p:nvPr/>
        </p:nvPicPr>
        <p:blipFill rotWithShape="1">
          <a:blip r:embed="rId4">
            <a:alphaModFix/>
          </a:blip>
          <a:srcRect l="30756" r="10367"/>
          <a:stretch/>
        </p:blipFill>
        <p:spPr>
          <a:xfrm>
            <a:off x="743975" y="1124650"/>
            <a:ext cx="3210000" cy="30663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2" name="Google Shape;472;p74"/>
          <p:cNvSpPr txBox="1"/>
          <p:nvPr/>
        </p:nvSpPr>
        <p:spPr>
          <a:xfrm>
            <a:off x="5366725" y="1078050"/>
            <a:ext cx="3343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While live streaming, you can mute the Primary and Secondary markers at once. 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3" name="Google Shape;473;p74"/>
          <p:cNvSpPr txBox="1"/>
          <p:nvPr/>
        </p:nvSpPr>
        <p:spPr>
          <a:xfrm>
            <a:off x="5242525" y="2221689"/>
            <a:ext cx="36963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ter"/>
              <a:buChar char="●"/>
            </a:pPr>
            <a:r>
              <a:rPr lang="en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Firmly double-click the </a:t>
            </a:r>
            <a:r>
              <a:rPr lang="en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red</a:t>
            </a:r>
            <a:r>
              <a:rPr lang="en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button on your Primary marker.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ter"/>
              <a:buChar char="●"/>
            </a:pPr>
            <a:r>
              <a:rPr lang="en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All markers will be muted.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ter"/>
              <a:buChar char="●"/>
            </a:pPr>
            <a:r>
              <a:rPr lang="en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Markers will flash green while in mute mode.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74" name="Google Shape;474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150" y="220075"/>
            <a:ext cx="646557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74"/>
          <p:cNvSpPr txBox="1"/>
          <p:nvPr/>
        </p:nvSpPr>
        <p:spPr>
          <a:xfrm>
            <a:off x="5366725" y="3759250"/>
            <a:ext cx="34479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TO UNMUTE: Firmly double-click the </a:t>
            </a:r>
            <a:r>
              <a:rPr lang="en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red</a:t>
            </a:r>
            <a:r>
              <a:rPr lang="en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button on your Primary marker.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241"/>
          <p:cNvSpPr txBox="1">
            <a:spLocks noGrp="1"/>
          </p:cNvSpPr>
          <p:nvPr>
            <p:ph type="title" idx="4294967295"/>
          </p:nvPr>
        </p:nvSpPr>
        <p:spPr>
          <a:xfrm>
            <a:off x="438457" y="692728"/>
            <a:ext cx="8507884" cy="3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dirty="0">
                <a:solidFill>
                  <a:srgbClr val="FFFFFF"/>
                </a:solidFill>
              </a:rPr>
              <a:t>Unpack, set up, and charge your robot and markers (and iPad </a:t>
            </a:r>
            <a:r>
              <a:rPr lang="en" sz="2400" dirty="0">
                <a:solidFill>
                  <a:srgbClr val="FFFFFF"/>
                </a:solidFill>
                <a:sym typeface="Wingdings" panose="05000000000000000000" pitchFamily="2" charset="2"/>
              </a:rPr>
              <a:t>)</a:t>
            </a:r>
            <a:br>
              <a:rPr lang="en" sz="2400" dirty="0">
                <a:solidFill>
                  <a:srgbClr val="FFFFFF"/>
                </a:solidFill>
              </a:rPr>
            </a:br>
            <a:br>
              <a:rPr lang="en" sz="2400" dirty="0">
                <a:solidFill>
                  <a:srgbClr val="FFFFFF"/>
                </a:solidFill>
              </a:rPr>
            </a:br>
            <a:r>
              <a:rPr lang="en" sz="2400" dirty="0">
                <a:solidFill>
                  <a:srgbClr val="FFFFFF"/>
                </a:solidFill>
              </a:rPr>
              <a:t>Once everything is charged, mount the robot to the Swivl stand and place the iPad in the robot.</a:t>
            </a:r>
            <a:br>
              <a:rPr lang="en" sz="2400" dirty="0">
                <a:solidFill>
                  <a:srgbClr val="FFFFFF"/>
                </a:solidFill>
              </a:rPr>
            </a:br>
            <a:br>
              <a:rPr lang="en" sz="2400" dirty="0">
                <a:solidFill>
                  <a:srgbClr val="FFFFFF"/>
                </a:solidFill>
              </a:rPr>
            </a:br>
            <a:r>
              <a:rPr lang="en" sz="2400" dirty="0">
                <a:solidFill>
                  <a:srgbClr val="FFFFFF"/>
                </a:solidFill>
              </a:rPr>
              <a:t>Turn on the robot, the iPad, and a couple of the markers.</a:t>
            </a:r>
            <a:br>
              <a:rPr lang="en" sz="2400" dirty="0">
                <a:solidFill>
                  <a:srgbClr val="FFFFFF"/>
                </a:solidFill>
              </a:rPr>
            </a:br>
            <a:br>
              <a:rPr lang="en" sz="2400" dirty="0">
                <a:solidFill>
                  <a:srgbClr val="FFFFFF"/>
                </a:solidFill>
              </a:rPr>
            </a:br>
            <a:r>
              <a:rPr lang="en" sz="2400" dirty="0">
                <a:solidFill>
                  <a:srgbClr val="FFFFFF"/>
                </a:solidFill>
              </a:rPr>
              <a:t>Open the Swivl App on the iPad using your Swivl account information (teachers account).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907" name="Google Shape;1907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150" y="220080"/>
            <a:ext cx="672000" cy="673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50" y="201700"/>
            <a:ext cx="605225" cy="6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9"/>
          <p:cNvSpPr txBox="1"/>
          <p:nvPr/>
        </p:nvSpPr>
        <p:spPr>
          <a:xfrm>
            <a:off x="1037900" y="218275"/>
            <a:ext cx="75477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1D1C1D"/>
                </a:solidFill>
                <a:latin typeface="Inter"/>
                <a:ea typeface="Inter"/>
                <a:cs typeface="Inter"/>
                <a:sym typeface="Inter"/>
              </a:rPr>
              <a:t>Swivl Robot + Reflectivity by Swivl</a:t>
            </a:r>
            <a:endParaRPr sz="3200" dirty="0">
              <a:solidFill>
                <a:srgbClr val="1D1C1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" name="Google Shape;132;p39"/>
          <p:cNvSpPr txBox="1"/>
          <p:nvPr/>
        </p:nvSpPr>
        <p:spPr>
          <a:xfrm>
            <a:off x="1794437" y="879652"/>
            <a:ext cx="6986888" cy="39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1D1C1D"/>
              </a:buClr>
              <a:buSzPts val="1700"/>
              <a:buFont typeface="Inter"/>
              <a:buChar char="●"/>
            </a:pPr>
            <a:r>
              <a:rPr lang="en" sz="1700" dirty="0">
                <a:solidFill>
                  <a:srgbClr val="333333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Swivl Robot rotates to track the teacher while the included Marker(s) capture high quality classroom audio.</a:t>
            </a:r>
            <a:br>
              <a:rPr lang="en" sz="1700" dirty="0">
                <a:solidFill>
                  <a:srgbClr val="333333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</a:br>
            <a:endParaRPr sz="800" dirty="0">
              <a:solidFill>
                <a:srgbClr val="333333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700"/>
              <a:buFont typeface="Inter"/>
              <a:buChar char="●"/>
            </a:pPr>
            <a:r>
              <a:rPr lang="en" sz="1700" dirty="0">
                <a:solidFill>
                  <a:srgbClr val="333333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Video captured is securely stored meeting data privacy requirements of FERPA (Family Educational Rights and Privacy Act) and COPPA (Children’s Online Privacy Protection Act).</a:t>
            </a:r>
            <a:br>
              <a:rPr lang="en" sz="1700" dirty="0">
                <a:solidFill>
                  <a:srgbClr val="1D1C1D"/>
                </a:solidFill>
                <a:latin typeface="Inter"/>
                <a:ea typeface="Inter"/>
                <a:cs typeface="Inter"/>
                <a:sym typeface="Inter"/>
              </a:rPr>
            </a:br>
            <a:endParaRPr sz="800" dirty="0">
              <a:solidFill>
                <a:srgbClr val="1D1C1D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700"/>
              <a:buFont typeface="Inter"/>
              <a:buChar char="●"/>
            </a:pPr>
            <a:r>
              <a:rPr lang="en" sz="1700" dirty="0">
                <a:solidFill>
                  <a:srgbClr val="333333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Swivl Capture (iPad App) will record, host, and share videos for self-reflection, professional development, teacher and parent observations.</a:t>
            </a:r>
            <a:br>
              <a:rPr lang="en" sz="1700" dirty="0">
                <a:solidFill>
                  <a:srgbClr val="333333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</a:br>
            <a:endParaRPr sz="800" dirty="0">
              <a:solidFill>
                <a:srgbClr val="333333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700"/>
              <a:buFont typeface="Inter"/>
              <a:buChar char="●"/>
            </a:pPr>
            <a:r>
              <a:rPr lang="en" sz="1700" dirty="0">
                <a:solidFill>
                  <a:srgbClr val="333333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Videos can be time-stamped with commenting and includes built-in rubric support (objective assessment scoring). </a:t>
            </a:r>
            <a:br>
              <a:rPr lang="en" sz="1700" dirty="0">
                <a:solidFill>
                  <a:srgbClr val="333333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</a:br>
            <a:endParaRPr sz="800" dirty="0">
              <a:solidFill>
                <a:srgbClr val="333333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700"/>
              <a:buFont typeface="Inter"/>
              <a:buChar char="●"/>
            </a:pPr>
            <a:r>
              <a:rPr lang="en" sz="1700" dirty="0">
                <a:solidFill>
                  <a:srgbClr val="1D1C1D"/>
                </a:solidFill>
                <a:latin typeface="Inter"/>
                <a:ea typeface="Inter"/>
                <a:cs typeface="Inter"/>
                <a:sym typeface="Inter"/>
              </a:rPr>
              <a:t>Provide hybrid and distance learning opportunities to remote students.</a:t>
            </a:r>
            <a:endParaRPr sz="1700" dirty="0">
              <a:solidFill>
                <a:srgbClr val="1D1C1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3" name="Google Shape;133;p39"/>
          <p:cNvPicPr preferRelativeResize="0"/>
          <p:nvPr/>
        </p:nvPicPr>
        <p:blipFill rotWithShape="1">
          <a:blip r:embed="rId4">
            <a:alphaModFix/>
          </a:blip>
          <a:srcRect r="68590" b="35683"/>
          <a:stretch/>
        </p:blipFill>
        <p:spPr>
          <a:xfrm>
            <a:off x="400900" y="1037425"/>
            <a:ext cx="1127390" cy="10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100" y="2289905"/>
            <a:ext cx="1127400" cy="113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950" y="3563975"/>
            <a:ext cx="1672550" cy="12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0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Teams by Swivl Components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1" name="Google Shape;141;p40"/>
          <p:cNvPicPr preferRelativeResize="0"/>
          <p:nvPr/>
        </p:nvPicPr>
        <p:blipFill rotWithShape="1">
          <a:blip r:embed="rId3">
            <a:alphaModFix/>
          </a:blip>
          <a:srcRect l="63031" b="43560"/>
          <a:stretch/>
        </p:blipFill>
        <p:spPr>
          <a:xfrm>
            <a:off x="6213704" y="1705713"/>
            <a:ext cx="2257750" cy="1588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0"/>
          <p:cNvSpPr txBox="1"/>
          <p:nvPr/>
        </p:nvSpPr>
        <p:spPr>
          <a:xfrm>
            <a:off x="99264" y="3405052"/>
            <a:ext cx="26265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Rotates to easily track and record the person wearing the primary marker.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Multiple microphones (Markers) 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3" name="Google Shape;143;p40"/>
          <p:cNvSpPr txBox="1"/>
          <p:nvPr/>
        </p:nvSpPr>
        <p:spPr>
          <a:xfrm>
            <a:off x="2801673" y="3405038"/>
            <a:ext cx="3117154" cy="1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iPad app used to record or stream video.  Used in conjunction with the robot.  Video can be automatically uploaded to the Reflectivity secure cloud space.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4" name="Google Shape;144;p40"/>
          <p:cNvSpPr txBox="1"/>
          <p:nvPr/>
        </p:nvSpPr>
        <p:spPr>
          <a:xfrm>
            <a:off x="6318155" y="3405038"/>
            <a:ext cx="2317800" cy="1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Inter"/>
                <a:ea typeface="Inter"/>
                <a:cs typeface="Inter"/>
                <a:sym typeface="Inter"/>
              </a:rPr>
              <a:t>See all of your content!  View, edit, share, and collaborate.</a:t>
            </a:r>
            <a:endParaRPr sz="1600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5" name="Google Shape;145;p40"/>
          <p:cNvSpPr txBox="1"/>
          <p:nvPr/>
        </p:nvSpPr>
        <p:spPr>
          <a:xfrm>
            <a:off x="131188" y="978250"/>
            <a:ext cx="2448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    Swivl Robot</a:t>
            </a:r>
            <a:endParaRPr sz="2200" b="1" dirty="0">
              <a:solidFill>
                <a:schemeClr val="accent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6" name="Google Shape;146;p40"/>
          <p:cNvSpPr txBox="1"/>
          <p:nvPr/>
        </p:nvSpPr>
        <p:spPr>
          <a:xfrm>
            <a:off x="2930297" y="955150"/>
            <a:ext cx="2675921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Swivl CaptureApp</a:t>
            </a:r>
            <a:endParaRPr sz="2200" b="1" dirty="0">
              <a:solidFill>
                <a:schemeClr val="accent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7" name="Google Shape;147;p40"/>
          <p:cNvSpPr txBox="1"/>
          <p:nvPr/>
        </p:nvSpPr>
        <p:spPr>
          <a:xfrm>
            <a:off x="6268454" y="955150"/>
            <a:ext cx="262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Teams Website</a:t>
            </a:r>
            <a:endParaRPr sz="2200" b="1" dirty="0">
              <a:solidFill>
                <a:schemeClr val="accent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8" name="Google Shape;148;p40"/>
          <p:cNvPicPr preferRelativeResize="0"/>
          <p:nvPr/>
        </p:nvPicPr>
        <p:blipFill rotWithShape="1">
          <a:blip r:embed="rId3">
            <a:alphaModFix/>
          </a:blip>
          <a:srcRect r="68590" b="35683"/>
          <a:stretch/>
        </p:blipFill>
        <p:spPr>
          <a:xfrm>
            <a:off x="542205" y="1594875"/>
            <a:ext cx="1918199" cy="181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199" y="1640874"/>
            <a:ext cx="1703750" cy="171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00" y="2339850"/>
            <a:ext cx="2331876" cy="24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50" y="201700"/>
            <a:ext cx="605225" cy="6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1"/>
          <p:cNvSpPr txBox="1"/>
          <p:nvPr/>
        </p:nvSpPr>
        <p:spPr>
          <a:xfrm>
            <a:off x="981975" y="239550"/>
            <a:ext cx="6332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1D1C1D"/>
                </a:solidFill>
                <a:latin typeface="Inter"/>
                <a:ea typeface="Inter"/>
                <a:cs typeface="Inter"/>
                <a:sym typeface="Inter"/>
              </a:rPr>
              <a:t>Swivl Robot </a:t>
            </a:r>
            <a:endParaRPr sz="3200">
              <a:solidFill>
                <a:srgbClr val="1D1C1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57" name="Google Shape;15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5225" y="304250"/>
            <a:ext cx="1789424" cy="178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1"/>
          <p:cNvPicPr preferRelativeResize="0"/>
          <p:nvPr/>
        </p:nvPicPr>
        <p:blipFill rotWithShape="1">
          <a:blip r:embed="rId6">
            <a:alphaModFix/>
          </a:blip>
          <a:srcRect l="4968" r="7870"/>
          <a:stretch/>
        </p:blipFill>
        <p:spPr>
          <a:xfrm>
            <a:off x="2470425" y="1527250"/>
            <a:ext cx="4339825" cy="28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50" y="201700"/>
            <a:ext cx="605225" cy="6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2"/>
          <p:cNvSpPr txBox="1"/>
          <p:nvPr/>
        </p:nvSpPr>
        <p:spPr>
          <a:xfrm>
            <a:off x="1047300" y="166450"/>
            <a:ext cx="390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How Swivl Works</a:t>
            </a:r>
            <a:endParaRPr/>
          </a:p>
        </p:txBody>
      </p:sp>
      <p:pic>
        <p:nvPicPr>
          <p:cNvPr id="165" name="Google Shape;16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025" y="843550"/>
            <a:ext cx="3995150" cy="412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50" y="201700"/>
            <a:ext cx="605225" cy="6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3"/>
          <p:cNvSpPr txBox="1"/>
          <p:nvPr/>
        </p:nvSpPr>
        <p:spPr>
          <a:xfrm>
            <a:off x="1047300" y="166450"/>
            <a:ext cx="390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How Swivl Works</a:t>
            </a:r>
            <a:endParaRPr/>
          </a:p>
        </p:txBody>
      </p:sp>
      <p:pic>
        <p:nvPicPr>
          <p:cNvPr id="172" name="Google Shape;17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0000" y="878863"/>
            <a:ext cx="3995162" cy="399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5"/>
          <p:cNvSpPr txBox="1"/>
          <p:nvPr/>
        </p:nvSpPr>
        <p:spPr>
          <a:xfrm>
            <a:off x="2700325" y="1925250"/>
            <a:ext cx="4886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Inter"/>
                <a:ea typeface="Inter"/>
                <a:cs typeface="Inter"/>
                <a:sym typeface="Inter"/>
              </a:rPr>
              <a:t>Get to Know the Swivl Robot</a:t>
            </a:r>
            <a:endParaRPr sz="3600" b="1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2" name="Google Shape;1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00" y="1565512"/>
            <a:ext cx="2414500" cy="201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6"/>
          <p:cNvSpPr txBox="1">
            <a:spLocks noGrp="1"/>
          </p:cNvSpPr>
          <p:nvPr>
            <p:ph type="title"/>
          </p:nvPr>
        </p:nvSpPr>
        <p:spPr>
          <a:xfrm>
            <a:off x="1091650" y="137675"/>
            <a:ext cx="69336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Inter"/>
                <a:ea typeface="Inter"/>
                <a:cs typeface="Inter"/>
                <a:sym typeface="Inter"/>
              </a:rPr>
              <a:t>Adjust the Grip (if necessary)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8" name="Google Shape;198;p46"/>
          <p:cNvSpPr txBox="1"/>
          <p:nvPr/>
        </p:nvSpPr>
        <p:spPr>
          <a:xfrm>
            <a:off x="339850" y="1798631"/>
            <a:ext cx="30000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Inter"/>
              <a:buAutoNum type="arabicPeriod"/>
            </a:pPr>
            <a:r>
              <a:rPr lang="en" sz="1600" b="1" dirty="0">
                <a:latin typeface="Inter"/>
                <a:ea typeface="Inter"/>
                <a:cs typeface="Inter"/>
                <a:sym typeface="Inter"/>
              </a:rPr>
              <a:t>Slide the grip to the left.</a:t>
            </a:r>
            <a:endParaRPr sz="1600" b="1" dirty="0">
              <a:latin typeface="Inter"/>
              <a:ea typeface="Inter"/>
              <a:cs typeface="Inter"/>
              <a:sym typeface="Inter"/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600" b="1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Inter"/>
              <a:buAutoNum type="arabicPeriod"/>
            </a:pPr>
            <a:r>
              <a:rPr lang="en" sz="1600" b="1" dirty="0">
                <a:latin typeface="Inter"/>
                <a:ea typeface="Inter"/>
                <a:cs typeface="Inter"/>
                <a:sym typeface="Inter"/>
              </a:rPr>
              <a:t>Lift the grip out of the base.</a:t>
            </a:r>
            <a:endParaRPr sz="1600" b="1" dirty="0">
              <a:latin typeface="Inter"/>
              <a:ea typeface="Inter"/>
              <a:cs typeface="Inter"/>
              <a:sym typeface="Inter"/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600" b="1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Inter"/>
              <a:buAutoNum type="arabicPeriod"/>
            </a:pPr>
            <a:r>
              <a:rPr lang="en" sz="1600" b="1" dirty="0">
                <a:latin typeface="Inter"/>
                <a:ea typeface="Inter"/>
                <a:cs typeface="Inter"/>
                <a:sym typeface="Inter"/>
              </a:rPr>
              <a:t>Replace the shim.</a:t>
            </a:r>
            <a:endParaRPr sz="1600" b="1" dirty="0">
              <a:latin typeface="Inter"/>
              <a:ea typeface="Inter"/>
              <a:cs typeface="Inter"/>
              <a:sym typeface="Inter"/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600" b="1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Inter"/>
              <a:buAutoNum type="arabicPeriod"/>
            </a:pPr>
            <a:r>
              <a:rPr lang="en" sz="1600" b="1" dirty="0">
                <a:latin typeface="Inter"/>
                <a:ea typeface="Inter"/>
                <a:cs typeface="Inter"/>
                <a:sym typeface="Inter"/>
              </a:rPr>
              <a:t>Align the grip back in the grooves of the base and slide it to the right.</a:t>
            </a:r>
            <a:endParaRPr sz="1600" b="1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00" name="Google Shape;2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6677" y="2079590"/>
            <a:ext cx="4145568" cy="2331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F8F5E-6392-4D56-BFD2-9FB75FC78176}"/>
              </a:ext>
            </a:extLst>
          </p:cNvPr>
          <p:cNvSpPr txBox="1"/>
          <p:nvPr/>
        </p:nvSpPr>
        <p:spPr>
          <a:xfrm>
            <a:off x="339850" y="950709"/>
            <a:ext cx="8306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 Start iPads are equipped with a protective case.  You should remove the iPad case to better fit in the robot.  After removing the iPad case, you may need to adjust the grip to a different shim to better fit the iPad snuggly.   Shims are provided in the </a:t>
            </a:r>
            <a:r>
              <a:rPr lang="en-US" dirty="0" err="1"/>
              <a:t>Swivl</a:t>
            </a:r>
            <a:r>
              <a:rPr lang="en-US" dirty="0"/>
              <a:t> kit.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vl Presentation Theme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F5555A"/>
      </a:accent1>
      <a:accent2>
        <a:srgbClr val="FF8F00"/>
      </a:accent2>
      <a:accent3>
        <a:srgbClr val="5894F7"/>
      </a:accent3>
      <a:accent4>
        <a:srgbClr val="8839A5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1230</Words>
  <Application>Microsoft Office PowerPoint</Application>
  <PresentationFormat>On-screen Show (16:9)</PresentationFormat>
  <Paragraphs>144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Inter</vt:lpstr>
      <vt:lpstr>Arial</vt:lpstr>
      <vt:lpstr>Source Code Pro</vt:lpstr>
      <vt:lpstr>Oswald</vt:lpstr>
      <vt:lpstr>Swivl Presentation Theme</vt:lpstr>
      <vt:lpstr>Simple Light</vt:lpstr>
      <vt:lpstr>Swivl iPad Setup Guide</vt:lpstr>
      <vt:lpstr>Contents:</vt:lpstr>
      <vt:lpstr>PowerPoint Presentation</vt:lpstr>
      <vt:lpstr>Teams by Swivl Components</vt:lpstr>
      <vt:lpstr>PowerPoint Presentation</vt:lpstr>
      <vt:lpstr>PowerPoint Presentation</vt:lpstr>
      <vt:lpstr>PowerPoint Presentation</vt:lpstr>
      <vt:lpstr>PowerPoint Presentation</vt:lpstr>
      <vt:lpstr>Adjust the Grip (if necessary)</vt:lpstr>
      <vt:lpstr>Swivl Robot Ports</vt:lpstr>
      <vt:lpstr>Swivl Robot Indicator LEDs</vt:lpstr>
      <vt:lpstr>Swivl Robot Indicator LEDs</vt:lpstr>
      <vt:lpstr>Charging &amp; Battery Life</vt:lpstr>
      <vt:lpstr>Checking the Battery Status</vt:lpstr>
      <vt:lpstr>Charging Swivl Markers: CX</vt:lpstr>
      <vt:lpstr>Charging the Robot and Markers</vt:lpstr>
      <vt:lpstr>PowerPoint Presentation</vt:lpstr>
      <vt:lpstr>Markers: CX</vt:lpstr>
      <vt:lpstr>Marker Features: CX</vt:lpstr>
      <vt:lpstr>Marker LEDs</vt:lpstr>
      <vt:lpstr>PowerPoint Presentation</vt:lpstr>
      <vt:lpstr>PRIMARY Marker: CX</vt:lpstr>
      <vt:lpstr>Bookmark during Recording</vt:lpstr>
      <vt:lpstr>Primary Marker Placement</vt:lpstr>
      <vt:lpstr>Secondary Markers: CX</vt:lpstr>
      <vt:lpstr>Marker Muting</vt:lpstr>
      <vt:lpstr>Unpack, set up, and charge your robot and markers (and iPad )  Once everything is charged, mount the robot to the Swivl stand and place the iPad in the robot.  Turn on the robot, the iPad, and a couple of the markers.  Open the Swivl App on the iPad using your Swivl account information (teachers account).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Swivl iOS Setup Guide</dc:title>
  <dc:creator>TrenholmHome</dc:creator>
  <cp:lastModifiedBy>Lori Trenholm</cp:lastModifiedBy>
  <cp:revision>9</cp:revision>
  <dcterms:modified xsi:type="dcterms:W3CDTF">2023-08-12T23:33:29Z</dcterms:modified>
</cp:coreProperties>
</file>