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7"/>
  </p:notesMasterIdLst>
  <p:handoutMasterIdLst>
    <p:handoutMasterId r:id="rId18"/>
  </p:handoutMasterIdLst>
  <p:sldIdLst>
    <p:sldId id="267" r:id="rId5"/>
    <p:sldId id="269" r:id="rId6"/>
    <p:sldId id="279" r:id="rId7"/>
    <p:sldId id="278" r:id="rId8"/>
    <p:sldId id="280" r:id="rId9"/>
    <p:sldId id="281" r:id="rId10"/>
    <p:sldId id="271" r:id="rId11"/>
    <p:sldId id="272" r:id="rId12"/>
    <p:sldId id="273" r:id="rId13"/>
    <p:sldId id="282" r:id="rId14"/>
    <p:sldId id="299" r:id="rId15"/>
    <p:sldId id="298"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599" autoAdjust="0"/>
  </p:normalViewPr>
  <p:slideViewPr>
    <p:cSldViewPr>
      <p:cViewPr varScale="1">
        <p:scale>
          <a:sx n="111" d="100"/>
          <a:sy n="111" d="100"/>
        </p:scale>
        <p:origin x="420" y="96"/>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ki" userId="0d343ab1-09fe-4f0c-98cf-bef6be6c95c9" providerId="ADAL" clId="{F84EEA26-B9DF-44F2-91A3-459B676EF4BD}"/>
    <pc:docChg chg="custSel addSld delSld modSld">
      <pc:chgData name="David Maki" userId="0d343ab1-09fe-4f0c-98cf-bef6be6c95c9" providerId="ADAL" clId="{F84EEA26-B9DF-44F2-91A3-459B676EF4BD}" dt="2022-10-13T15:18:53.889" v="87"/>
      <pc:docMkLst>
        <pc:docMk/>
      </pc:docMkLst>
      <pc:sldChg chg="del">
        <pc:chgData name="David Maki" userId="0d343ab1-09fe-4f0c-98cf-bef6be6c95c9" providerId="ADAL" clId="{F84EEA26-B9DF-44F2-91A3-459B676EF4BD}" dt="2022-10-13T14:44:59.168" v="79" actId="2696"/>
        <pc:sldMkLst>
          <pc:docMk/>
          <pc:sldMk cId="20405619" sldId="284"/>
        </pc:sldMkLst>
      </pc:sldChg>
      <pc:sldChg chg="addSp delSp modSp new mod">
        <pc:chgData name="David Maki" userId="0d343ab1-09fe-4f0c-98cf-bef6be6c95c9" providerId="ADAL" clId="{F84EEA26-B9DF-44F2-91A3-459B676EF4BD}" dt="2022-10-13T15:18:53.889" v="87"/>
        <pc:sldMkLst>
          <pc:docMk/>
          <pc:sldMk cId="2203319036" sldId="299"/>
        </pc:sldMkLst>
        <pc:spChg chg="add del mod">
          <ac:chgData name="David Maki" userId="0d343ab1-09fe-4f0c-98cf-bef6be6c95c9" providerId="ADAL" clId="{F84EEA26-B9DF-44F2-91A3-459B676EF4BD}" dt="2022-10-13T14:41:37.165" v="68"/>
          <ac:spMkLst>
            <pc:docMk/>
            <pc:sldMk cId="2203319036" sldId="299"/>
            <ac:spMk id="4" creationId="{A8E8CBA6-86D2-0119-5C54-146E99830F5A}"/>
          </ac:spMkLst>
        </pc:spChg>
        <pc:spChg chg="add mod">
          <ac:chgData name="David Maki" userId="0d343ab1-09fe-4f0c-98cf-bef6be6c95c9" providerId="ADAL" clId="{F84EEA26-B9DF-44F2-91A3-459B676EF4BD}" dt="2022-10-13T14:45:14.857" v="80" actId="1076"/>
          <ac:spMkLst>
            <pc:docMk/>
            <pc:sldMk cId="2203319036" sldId="299"/>
            <ac:spMk id="6" creationId="{754F9B6D-5FBB-A27D-7691-C9FA170DDDD3}"/>
          </ac:spMkLst>
        </pc:spChg>
        <pc:graphicFrameChg chg="add mod">
          <ac:chgData name="David Maki" userId="0d343ab1-09fe-4f0c-98cf-bef6be6c95c9" providerId="ADAL" clId="{F84EEA26-B9DF-44F2-91A3-459B676EF4BD}" dt="2022-10-13T15:18:53.889" v="87"/>
          <ac:graphicFrameMkLst>
            <pc:docMk/>
            <pc:sldMk cId="2203319036" sldId="299"/>
            <ac:graphicFrameMk id="2" creationId="{4FD36ED8-B57E-5FEE-6D61-5A594461A70E}"/>
          </ac:graphicFrameMkLst>
        </pc:graphicFrameChg>
        <pc:graphicFrameChg chg="add del mod">
          <ac:chgData name="David Maki" userId="0d343ab1-09fe-4f0c-98cf-bef6be6c95c9" providerId="ADAL" clId="{F84EEA26-B9DF-44F2-91A3-459B676EF4BD}" dt="2022-10-13T14:44:07.913" v="72" actId="21"/>
          <ac:graphicFrameMkLst>
            <pc:docMk/>
            <pc:sldMk cId="2203319036" sldId="299"/>
            <ac:graphicFrameMk id="2" creationId="{AA2C2E29-CB8D-FD5E-8ECF-DB56A0194E5D}"/>
          </ac:graphicFrameMkLst>
        </pc:graphicFrameChg>
        <pc:graphicFrameChg chg="add del mod">
          <ac:chgData name="David Maki" userId="0d343ab1-09fe-4f0c-98cf-bef6be6c95c9" providerId="ADAL" clId="{F84EEA26-B9DF-44F2-91A3-459B676EF4BD}" dt="2022-10-13T15:17:53.934" v="83" actId="21"/>
          <ac:graphicFrameMkLst>
            <pc:docMk/>
            <pc:sldMk cId="2203319036" sldId="299"/>
            <ac:graphicFrameMk id="7" creationId="{CE7D6ABE-F4F8-08AE-D293-72281CB4720B}"/>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10/13/2022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10/13/2022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10/13/2022</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10/13/2022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10/13/2022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10/13/2022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10/13/2022</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10/13/2022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10/13/2022</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10/13/2022</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10/13/2022</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10/13/2022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10/13/2022</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10/13/2022</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https://forms.aeoa.org/Forms/TitleVI" TargetMode="Externa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www.revisor.mn.gov/statutes/cite/363A.02" TargetMode="External"/><Relationship Id="rId3" Type="http://schemas.openxmlformats.org/officeDocument/2006/relationships/hyperlink" Target="https://uscode.house.gov/view.xhtml?req=(title%3A42%20section%3A12101%20edition%3Aprelim)" TargetMode="External"/><Relationship Id="rId7" Type="http://schemas.openxmlformats.org/officeDocument/2006/relationships/hyperlink" Target="https://www.fhwa.dot.gov/legsregs/directives/notices/n4720-6.cfm" TargetMode="External"/><Relationship Id="rId2" Type="http://schemas.openxmlformats.org/officeDocument/2006/relationships/hyperlink" Target="http://www.dot.state.mn.us/civilrights/title-vi.html" TargetMode="External"/><Relationship Id="rId1" Type="http://schemas.openxmlformats.org/officeDocument/2006/relationships/slideLayout" Target="../slideLayouts/slideLayout4.xml"/><Relationship Id="rId6" Type="http://schemas.openxmlformats.org/officeDocument/2006/relationships/hyperlink" Target="https://www.govinfo.gov/content/pkg/COMPS-347/pdf/COMPS-347.pdf" TargetMode="External"/><Relationship Id="rId5" Type="http://schemas.openxmlformats.org/officeDocument/2006/relationships/hyperlink" Target="https://www.govinfo.gov/content/pkg/FR-2000-08-16/pdf/00-20938.pdf" TargetMode="External"/><Relationship Id="rId4" Type="http://schemas.openxmlformats.org/officeDocument/2006/relationships/hyperlink" Target="https://www.archives.gov/files/federal-register/executive-orders/pdf/12898.pdf" TargetMode="External"/><Relationship Id="rId9" Type="http://schemas.openxmlformats.org/officeDocument/2006/relationships/hyperlink" Target="http://www.dot.state.mn.us/policy/index.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50299" y="1676400"/>
            <a:ext cx="3903557" cy="3124199"/>
          </a:xfrm>
        </p:spPr>
        <p:txBody>
          <a:bodyPr>
            <a:normAutofit/>
          </a:bodyPr>
          <a:lstStyle/>
          <a:p>
            <a:r>
              <a:rPr lang="en-US" sz="4000" dirty="0"/>
              <a:t>Arrowhead Economic Opportunity Agency</a:t>
            </a:r>
            <a:br>
              <a:rPr lang="en-US" sz="4000" dirty="0"/>
            </a:br>
            <a:endParaRPr lang="en-US" sz="4000" dirty="0"/>
          </a:p>
        </p:txBody>
      </p:sp>
      <p:sp>
        <p:nvSpPr>
          <p:cNvPr id="3" name="Subtitle 2"/>
          <p:cNvSpPr>
            <a:spLocks noGrp="1"/>
          </p:cNvSpPr>
          <p:nvPr>
            <p:ph type="subTitle" idx="1"/>
          </p:nvPr>
        </p:nvSpPr>
        <p:spPr>
          <a:xfrm>
            <a:off x="7237412" y="4299858"/>
            <a:ext cx="3574621" cy="457199"/>
          </a:xfrm>
        </p:spPr>
        <p:txBody>
          <a:bodyPr>
            <a:normAutofit/>
          </a:bodyPr>
          <a:lstStyle/>
          <a:p>
            <a:r>
              <a:rPr lang="en-US" dirty="0"/>
              <a:t>DBA Arrowhead Transit</a:t>
            </a:r>
          </a:p>
        </p:txBody>
      </p:sp>
      <p:pic>
        <p:nvPicPr>
          <p:cNvPr id="5" name="Picture 4" descr="A picture containing logo&#10;&#10;Description automatically generated">
            <a:extLst>
              <a:ext uri="{FF2B5EF4-FFF2-40B4-BE49-F238E27FC236}">
                <a16:creationId xmlns:a16="http://schemas.microsoft.com/office/drawing/2014/main" id="{04BDD744-64F8-000D-E4B6-9C805588DDA8}"/>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376791" y="1828800"/>
            <a:ext cx="5462264" cy="2895600"/>
          </a:xfrm>
          <a:prstGeom prst="rect">
            <a:avLst/>
          </a:prstGeom>
          <a:pattFill prst="pct10">
            <a:fgClr>
              <a:schemeClr val="accent1"/>
            </a:fgClr>
            <a:bgClr>
              <a:schemeClr val="bg1"/>
            </a:bgClr>
          </a:pattFill>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8962" y="990600"/>
            <a:ext cx="11010900" cy="5562600"/>
          </a:xfrm>
        </p:spPr>
        <p:txBody>
          <a:bodyPr>
            <a:normAutofit fontScale="25000" lnSpcReduction="20000"/>
          </a:bodyPr>
          <a:lstStyle/>
          <a:p>
            <a:pPr marL="857250" indent="-857250">
              <a:buFont typeface="Arial" panose="020B0604020202020204" pitchFamily="34" charset="0"/>
              <a:buChar char="•"/>
            </a:pPr>
            <a:r>
              <a:rPr lang="en-US" sz="6200" dirty="0"/>
              <a:t>Microsoft Teams is a tool that may be used in communication with LEP individuals attending an online public engagement event. </a:t>
            </a:r>
          </a:p>
          <a:p>
            <a:pPr marL="857250" indent="-857250">
              <a:buFont typeface="Arial" panose="020B0604020202020204" pitchFamily="34" charset="0"/>
              <a:buChar char="•"/>
            </a:pPr>
            <a:r>
              <a:rPr lang="en-US" sz="6200" dirty="0"/>
              <a:t>Surveys are an opportunity to gain public input and obtain insights on opinions of and feedback on the usage or lack of use of the public transit system, services, and information.</a:t>
            </a:r>
          </a:p>
          <a:p>
            <a:pPr marL="857250" indent="-857250">
              <a:buFont typeface="Arial" panose="020B0604020202020204" pitchFamily="34" charset="0"/>
              <a:buChar char="•"/>
            </a:pPr>
            <a:r>
              <a:rPr lang="en-US" sz="6200" dirty="0"/>
              <a:t>Website and online documents as appropriate.</a:t>
            </a:r>
          </a:p>
          <a:p>
            <a:pPr marL="857250" indent="-857250">
              <a:buFont typeface="Arial" panose="020B0604020202020204" pitchFamily="34" charset="0"/>
              <a:buChar char="•"/>
            </a:pPr>
            <a:r>
              <a:rPr lang="en-US" sz="6200" dirty="0"/>
              <a:t>All facilities have interactions with the public in-person and will display the Public Notice of Rights Under Title VI in a location that is accessible to the public.</a:t>
            </a:r>
          </a:p>
          <a:p>
            <a:pPr algn="ctr"/>
            <a:r>
              <a:rPr lang="en-US" sz="6200" b="1" u="sng" dirty="0"/>
              <a:t>Outreach:</a:t>
            </a:r>
          </a:p>
          <a:p>
            <a:pPr marL="857250" indent="-857250">
              <a:buFont typeface="Arial" panose="020B0604020202020204" pitchFamily="34" charset="0"/>
              <a:buChar char="•"/>
            </a:pPr>
            <a:r>
              <a:rPr lang="en-US" sz="6200" dirty="0"/>
              <a:t>The following outlines the practices that AEOA/Arrowhead Transit will take in community outreach:</a:t>
            </a:r>
          </a:p>
          <a:p>
            <a:pPr marL="1143000" indent="-1143000">
              <a:buFont typeface="+mj-lt"/>
              <a:buAutoNum type="arabicPeriod"/>
            </a:pPr>
            <a:r>
              <a:rPr lang="en-US" sz="6200" dirty="0"/>
              <a:t>Schedule meetings at times and locations that are convenient and accessible for minority and LEP communities.</a:t>
            </a:r>
          </a:p>
          <a:p>
            <a:pPr marL="1143000" indent="-1143000">
              <a:buFont typeface="+mj-lt"/>
              <a:buAutoNum type="arabicPeriod"/>
            </a:pPr>
            <a:r>
              <a:rPr lang="en-US" sz="6200" dirty="0"/>
              <a:t>Give adequate notice of public participation activities in the planning stages and opportunities for participation.</a:t>
            </a:r>
          </a:p>
          <a:p>
            <a:pPr marL="1143000" indent="-1143000">
              <a:buFont typeface="+mj-lt"/>
              <a:buAutoNum type="arabicPeriod"/>
            </a:pPr>
            <a:r>
              <a:rPr lang="en-US" sz="6200" dirty="0"/>
              <a:t>Implement adjustable innovative meeting strategies, locations, and group sizes to gain viewpoints of minority, low-income, and limited English proficiency participation.</a:t>
            </a:r>
          </a:p>
          <a:p>
            <a:pPr marL="1143000" indent="-1143000">
              <a:buFont typeface="+mj-lt"/>
              <a:buAutoNum type="arabicPeriod"/>
            </a:pPr>
            <a:r>
              <a:rPr lang="en-US" sz="6200" dirty="0"/>
              <a:t>Collaboration and coordination with various community organizations, specifically to members of affected minority and/or LEP communities.</a:t>
            </a:r>
          </a:p>
          <a:p>
            <a:pPr marL="0" indent="0">
              <a:buNone/>
            </a:pPr>
            <a:endParaRPr lang="en-US" sz="6200" dirty="0"/>
          </a:p>
          <a:p>
            <a:pPr marL="342900" indent="-342900">
              <a:buFont typeface="Arial" panose="020B0604020202020204" pitchFamily="34" charset="0"/>
              <a:buChar char="•"/>
            </a:pPr>
            <a:endParaRPr lang="en-US" sz="1800" i="1" u="sng" dirty="0">
              <a:solidFill>
                <a:srgbClr val="FF0000"/>
              </a:solidFill>
            </a:endParaRPr>
          </a:p>
        </p:txBody>
      </p:sp>
      <p:sp>
        <p:nvSpPr>
          <p:cNvPr id="7" name="Rectangle 6">
            <a:extLst>
              <a:ext uri="{FF2B5EF4-FFF2-40B4-BE49-F238E27FC236}">
                <a16:creationId xmlns:a16="http://schemas.microsoft.com/office/drawing/2014/main" id="{CB9E8E3A-4A71-217D-1632-C4D426267779}"/>
              </a:ext>
            </a:extLst>
          </p:cNvPr>
          <p:cNvSpPr/>
          <p:nvPr/>
        </p:nvSpPr>
        <p:spPr>
          <a:xfrm>
            <a:off x="1525028" y="304800"/>
            <a:ext cx="8377999" cy="1477328"/>
          </a:xfrm>
          <a:prstGeom prst="rect">
            <a:avLst/>
          </a:prstGeom>
          <a:noFill/>
        </p:spPr>
        <p:txBody>
          <a:bodyPr wrap="none" lIns="91440" tIns="45720" rIns="91440" bIns="45720">
            <a:spAutoFit/>
          </a:bodyPr>
          <a:lstStyle/>
          <a:p>
            <a:pPr algn="ctr"/>
            <a:r>
              <a:rPr lang="en-US" sz="36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Public Participation Plan continued…</a:t>
            </a:r>
            <a:endParaRPr lang="en-US" sz="36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en-US" sz="5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23777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F9B6D-5FBB-A27D-7691-C9FA170DDDD3}"/>
              </a:ext>
            </a:extLst>
          </p:cNvPr>
          <p:cNvSpPr txBox="1"/>
          <p:nvPr/>
        </p:nvSpPr>
        <p:spPr>
          <a:xfrm>
            <a:off x="3351212" y="340743"/>
            <a:ext cx="6094562" cy="646331"/>
          </a:xfrm>
          <a:prstGeom prst="rect">
            <a:avLst/>
          </a:prstGeom>
          <a:noFill/>
        </p:spPr>
        <p:txBody>
          <a:bodyPr wrap="square">
            <a:spAutoFit/>
          </a:bodyPr>
          <a:lstStyle/>
          <a:p>
            <a:r>
              <a:rPr lang="en-US" sz="36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Title VI Acknowledgement </a:t>
            </a:r>
            <a:endParaRPr lang="en-US" sz="3600" dirty="0"/>
          </a:p>
        </p:txBody>
      </p:sp>
      <p:graphicFrame>
        <p:nvGraphicFramePr>
          <p:cNvPr id="2" name="Object 1">
            <a:hlinkClick r:id="rId2"/>
            <a:extLst>
              <a:ext uri="{FF2B5EF4-FFF2-40B4-BE49-F238E27FC236}">
                <a16:creationId xmlns:a16="http://schemas.microsoft.com/office/drawing/2014/main" id="{4FD36ED8-B57E-5FEE-6D61-5A594461A70E}"/>
              </a:ext>
            </a:extLst>
          </p:cNvPr>
          <p:cNvGraphicFramePr>
            <a:graphicFrameLocks noChangeAspect="1"/>
          </p:cNvGraphicFramePr>
          <p:nvPr>
            <p:extLst>
              <p:ext uri="{D42A27DB-BD31-4B8C-83A1-F6EECF244321}">
                <p14:modId xmlns:p14="http://schemas.microsoft.com/office/powerpoint/2010/main" val="2879326893"/>
              </p:ext>
            </p:extLst>
          </p:nvPr>
        </p:nvGraphicFramePr>
        <p:xfrm>
          <a:off x="4065587" y="914400"/>
          <a:ext cx="4057650" cy="5416550"/>
        </p:xfrm>
        <a:graphic>
          <a:graphicData uri="http://schemas.openxmlformats.org/presentationml/2006/ole">
            <mc:AlternateContent xmlns:mc="http://schemas.openxmlformats.org/markup-compatibility/2006">
              <mc:Choice xmlns:v="urn:schemas-microsoft-com:vml" Requires="v">
                <p:oleObj name="Acrobat Document" r:id="rId3" imgW="5829224" imgH="7781687" progId="AcroExch.Document.7">
                  <p:embed/>
                </p:oleObj>
              </mc:Choice>
              <mc:Fallback>
                <p:oleObj name="Acrobat Document" r:id="rId3" imgW="5829224" imgH="7781687" progId="AcroExch.Document.7">
                  <p:embed/>
                  <p:pic>
                    <p:nvPicPr>
                      <p:cNvPr id="2" name="Object 1">
                        <a:hlinkClick r:id="rId2"/>
                        <a:extLst>
                          <a:ext uri="{FF2B5EF4-FFF2-40B4-BE49-F238E27FC236}">
                            <a16:creationId xmlns:a16="http://schemas.microsoft.com/office/drawing/2014/main" id="{4FD36ED8-B57E-5FEE-6D61-5A594461A70E}"/>
                          </a:ext>
                        </a:extLst>
                      </p:cNvPr>
                      <p:cNvPicPr/>
                      <p:nvPr/>
                    </p:nvPicPr>
                    <p:blipFill>
                      <a:blip r:embed="rId4"/>
                      <a:stretch>
                        <a:fillRect/>
                      </a:stretch>
                    </p:blipFill>
                    <p:spPr>
                      <a:xfrm>
                        <a:off x="4065587" y="914400"/>
                        <a:ext cx="4057650" cy="5416550"/>
                      </a:xfrm>
                      <a:prstGeom prst="rect">
                        <a:avLst/>
                      </a:prstGeom>
                    </p:spPr>
                  </p:pic>
                </p:oleObj>
              </mc:Fallback>
            </mc:AlternateContent>
          </a:graphicData>
        </a:graphic>
      </p:graphicFrame>
    </p:spTree>
    <p:extLst>
      <p:ext uri="{BB962C8B-B14F-4D97-AF65-F5344CB8AC3E}">
        <p14:creationId xmlns:p14="http://schemas.microsoft.com/office/powerpoint/2010/main" val="220331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A4C399-2E05-CB8B-9848-088FF5A3160A}"/>
              </a:ext>
            </a:extLst>
          </p:cNvPr>
          <p:cNvSpPr>
            <a:spLocks noGrp="1"/>
          </p:cNvSpPr>
          <p:nvPr>
            <p:ph type="title"/>
          </p:nvPr>
        </p:nvSpPr>
        <p:spPr/>
        <p:txBody>
          <a:bodyPr/>
          <a:lstStyle/>
          <a:p>
            <a:r>
              <a:rPr lang="en-US" dirty="0"/>
              <a:t>Any Questions, Please Contact AEOA Human Resources Department</a:t>
            </a:r>
          </a:p>
        </p:txBody>
      </p:sp>
      <p:sp>
        <p:nvSpPr>
          <p:cNvPr id="6" name="Text Placeholder 5">
            <a:extLst>
              <a:ext uri="{FF2B5EF4-FFF2-40B4-BE49-F238E27FC236}">
                <a16:creationId xmlns:a16="http://schemas.microsoft.com/office/drawing/2014/main" id="{47C24E86-587A-096D-E28E-54B4B8B1FCB1}"/>
              </a:ext>
            </a:extLst>
          </p:cNvPr>
          <p:cNvSpPr>
            <a:spLocks noGrp="1"/>
          </p:cNvSpPr>
          <p:nvPr>
            <p:ph type="body" idx="1"/>
          </p:nvPr>
        </p:nvSpPr>
        <p:spPr>
          <a:xfrm>
            <a:off x="1422030" y="3733800"/>
            <a:ext cx="9344765" cy="838200"/>
          </a:xfrm>
        </p:spPr>
        <p:txBody>
          <a:bodyPr>
            <a:normAutofit lnSpcReduction="10000"/>
          </a:bodyPr>
          <a:lstStyle/>
          <a:p>
            <a:r>
              <a:rPr lang="en-US" sz="2800" dirty="0"/>
              <a:t>Cathy </a:t>
            </a:r>
            <a:r>
              <a:rPr lang="en-US" sz="2800" dirty="0" err="1"/>
              <a:t>Pazzelli</a:t>
            </a:r>
            <a:endParaRPr lang="en-US" sz="2800" dirty="0"/>
          </a:p>
          <a:p>
            <a:r>
              <a:rPr lang="en-US" sz="2800" dirty="0"/>
              <a:t>218-748-7350</a:t>
            </a:r>
          </a:p>
          <a:p>
            <a:endParaRPr lang="en-US" sz="2800" dirty="0"/>
          </a:p>
        </p:txBody>
      </p:sp>
      <p:sp>
        <p:nvSpPr>
          <p:cNvPr id="7" name="TextBox 6">
            <a:extLst>
              <a:ext uri="{FF2B5EF4-FFF2-40B4-BE49-F238E27FC236}">
                <a16:creationId xmlns:a16="http://schemas.microsoft.com/office/drawing/2014/main" id="{9A8E6A20-E59E-A61C-7DB8-706E5ECA97B2}"/>
              </a:ext>
            </a:extLst>
          </p:cNvPr>
          <p:cNvSpPr txBox="1"/>
          <p:nvPr/>
        </p:nvSpPr>
        <p:spPr>
          <a:xfrm>
            <a:off x="4646612" y="4495800"/>
            <a:ext cx="4724400" cy="400110"/>
          </a:xfrm>
          <a:prstGeom prst="rect">
            <a:avLst/>
          </a:prstGeom>
          <a:noFill/>
        </p:spPr>
        <p:txBody>
          <a:bodyPr wrap="square" rtlCol="0">
            <a:spAutoFit/>
          </a:bodyPr>
          <a:lstStyle/>
          <a:p>
            <a:r>
              <a:rPr lang="en-US" sz="2000" dirty="0"/>
              <a:t>cathy.pazzelli@aeoa.org</a:t>
            </a:r>
          </a:p>
        </p:txBody>
      </p:sp>
    </p:spTree>
    <p:extLst>
      <p:ext uri="{BB962C8B-B14F-4D97-AF65-F5344CB8AC3E}">
        <p14:creationId xmlns:p14="http://schemas.microsoft.com/office/powerpoint/2010/main" val="283811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hought Bubble: Cloud 12">
            <a:extLst>
              <a:ext uri="{FF2B5EF4-FFF2-40B4-BE49-F238E27FC236}">
                <a16:creationId xmlns:a16="http://schemas.microsoft.com/office/drawing/2014/main" id="{079B5A1A-C9C9-FFAB-267D-EAD86B7494A0}"/>
              </a:ext>
            </a:extLst>
          </p:cNvPr>
          <p:cNvSpPr/>
          <p:nvPr/>
        </p:nvSpPr>
        <p:spPr>
          <a:xfrm>
            <a:off x="3960811" y="1219200"/>
            <a:ext cx="7772401" cy="4876800"/>
          </a:xfrm>
          <a:prstGeom prst="cloudCallout">
            <a:avLst>
              <a:gd name="adj1" fmla="val 49267"/>
              <a:gd name="adj2" fmla="val 5550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itle 9"/>
          <p:cNvSpPr>
            <a:spLocks noGrp="1"/>
          </p:cNvSpPr>
          <p:nvPr>
            <p:ph type="title"/>
          </p:nvPr>
        </p:nvSpPr>
        <p:spPr>
          <a:xfrm>
            <a:off x="684212" y="1219200"/>
            <a:ext cx="6097271" cy="4953000"/>
          </a:xfrm>
        </p:spPr>
        <p:txBody>
          <a:bodyPr>
            <a:noAutofit/>
          </a:bodyPr>
          <a:lstStyle/>
          <a:p>
            <a:pPr algn="l"/>
            <a:br>
              <a:rPr lang="en-US" sz="4000" dirty="0"/>
            </a:br>
            <a:br>
              <a:rPr lang="en-US" sz="4000" dirty="0"/>
            </a:br>
            <a:r>
              <a:rPr lang="en-US" sz="4000" dirty="0"/>
              <a:t>	 </a:t>
            </a:r>
            <a:r>
              <a:rPr lang="en-US" dirty="0"/>
              <a:t>FTA Requirements </a:t>
            </a:r>
            <a:br>
              <a:rPr lang="en-US" sz="4000" dirty="0"/>
            </a:br>
            <a:r>
              <a:rPr lang="en-US" sz="4000" dirty="0"/>
              <a:t>	</a:t>
            </a:r>
            <a:br>
              <a:rPr lang="en-US" dirty="0"/>
            </a:br>
            <a:r>
              <a:rPr lang="en-US" dirty="0"/>
              <a:t>          Civil Rights</a:t>
            </a:r>
            <a:br>
              <a:rPr lang="en-US" dirty="0"/>
            </a:br>
            <a:r>
              <a:rPr lang="en-US" dirty="0"/>
              <a:t>          Act of 1964</a:t>
            </a:r>
            <a:br>
              <a:rPr lang="en-US" sz="4000" dirty="0"/>
            </a:br>
            <a:r>
              <a:rPr lang="en-US" sz="4000" dirty="0"/>
              <a:t>	 </a:t>
            </a:r>
            <a:br>
              <a:rPr lang="en-US" sz="4000" dirty="0"/>
            </a:br>
            <a:r>
              <a:rPr lang="en-US" sz="4000" dirty="0"/>
              <a:t>        </a:t>
            </a:r>
            <a:r>
              <a:rPr lang="en-US" dirty="0"/>
              <a:t>Guidance</a:t>
            </a:r>
            <a:br>
              <a:rPr lang="en-US" sz="4000" dirty="0"/>
            </a:br>
            <a:br>
              <a:rPr lang="en-US" sz="4000" dirty="0"/>
            </a:br>
            <a:r>
              <a:rPr lang="en-US" sz="4000" dirty="0"/>
              <a:t>	</a:t>
            </a:r>
            <a:r>
              <a:rPr lang="en-US" dirty="0"/>
              <a:t> Protocols</a:t>
            </a:r>
          </a:p>
        </p:txBody>
      </p:sp>
      <p:sp>
        <p:nvSpPr>
          <p:cNvPr id="12" name="Content Placeholder 11">
            <a:extLst>
              <a:ext uri="{FF2B5EF4-FFF2-40B4-BE49-F238E27FC236}">
                <a16:creationId xmlns:a16="http://schemas.microsoft.com/office/drawing/2014/main" id="{4E9CB9B2-3985-E567-C0A5-B62F924DD0F4}"/>
              </a:ext>
            </a:extLst>
          </p:cNvPr>
          <p:cNvSpPr>
            <a:spLocks noGrp="1"/>
          </p:cNvSpPr>
          <p:nvPr>
            <p:ph idx="1"/>
          </p:nvPr>
        </p:nvSpPr>
        <p:spPr>
          <a:xfrm>
            <a:off x="6475412" y="1710068"/>
            <a:ext cx="4497071" cy="598193"/>
          </a:xfrm>
        </p:spPr>
        <p:txBody>
          <a:bodyPr>
            <a:normAutofit/>
          </a:bodyPr>
          <a:lstStyle/>
          <a:p>
            <a:pPr marL="0" indent="0">
              <a:buNone/>
            </a:pPr>
            <a:r>
              <a:rPr lang="en-US" sz="2800" u="sng" dirty="0"/>
              <a:t>“Why Do I Need Training?”</a:t>
            </a:r>
          </a:p>
        </p:txBody>
      </p:sp>
      <p:pic>
        <p:nvPicPr>
          <p:cNvPr id="3" name="Graphic 2" descr="Arrow Right with solid fill">
            <a:extLst>
              <a:ext uri="{FF2B5EF4-FFF2-40B4-BE49-F238E27FC236}">
                <a16:creationId xmlns:a16="http://schemas.microsoft.com/office/drawing/2014/main" id="{AD79CBA0-9264-139D-486E-3880C737B2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0677" y="1287609"/>
            <a:ext cx="914400" cy="914400"/>
          </a:xfrm>
          <a:prstGeom prst="rect">
            <a:avLst/>
          </a:prstGeom>
        </p:spPr>
      </p:pic>
      <p:pic>
        <p:nvPicPr>
          <p:cNvPr id="5" name="Graphic 4" descr="Arrow Right with solid fill">
            <a:extLst>
              <a:ext uri="{FF2B5EF4-FFF2-40B4-BE49-F238E27FC236}">
                <a16:creationId xmlns:a16="http://schemas.microsoft.com/office/drawing/2014/main" id="{978063BE-5A1A-7728-9ED4-803E214857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212" y="2589726"/>
            <a:ext cx="914400" cy="914400"/>
          </a:xfrm>
          <a:prstGeom prst="rect">
            <a:avLst/>
          </a:prstGeom>
        </p:spPr>
      </p:pic>
      <p:pic>
        <p:nvPicPr>
          <p:cNvPr id="7" name="Graphic 6" descr="Arrow Right with solid fill">
            <a:extLst>
              <a:ext uri="{FF2B5EF4-FFF2-40B4-BE49-F238E27FC236}">
                <a16:creationId xmlns:a16="http://schemas.microsoft.com/office/drawing/2014/main" id="{633C29D0-D664-F128-8C86-F9871D453B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4212" y="4251718"/>
            <a:ext cx="914400" cy="914400"/>
          </a:xfrm>
          <a:prstGeom prst="rect">
            <a:avLst/>
          </a:prstGeom>
        </p:spPr>
      </p:pic>
      <p:pic>
        <p:nvPicPr>
          <p:cNvPr id="9" name="Graphic 8" descr="Arrow Right with solid fill">
            <a:extLst>
              <a:ext uri="{FF2B5EF4-FFF2-40B4-BE49-F238E27FC236}">
                <a16:creationId xmlns:a16="http://schemas.microsoft.com/office/drawing/2014/main" id="{33F8847B-FB61-00FF-C0CF-675F736E8B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4969" y="5451659"/>
            <a:ext cx="914400" cy="914400"/>
          </a:xfrm>
          <a:prstGeom prst="rect">
            <a:avLst/>
          </a:prstGeom>
        </p:spPr>
      </p:pic>
      <p:sp>
        <p:nvSpPr>
          <p:cNvPr id="14" name="TextBox 13">
            <a:extLst>
              <a:ext uri="{FF2B5EF4-FFF2-40B4-BE49-F238E27FC236}">
                <a16:creationId xmlns:a16="http://schemas.microsoft.com/office/drawing/2014/main" id="{C946E293-7E9C-679E-94C4-FA5929904D33}"/>
              </a:ext>
            </a:extLst>
          </p:cNvPr>
          <p:cNvSpPr txBox="1"/>
          <p:nvPr/>
        </p:nvSpPr>
        <p:spPr>
          <a:xfrm>
            <a:off x="4893677" y="2123595"/>
            <a:ext cx="6097271" cy="3693319"/>
          </a:xfrm>
          <a:prstGeom prst="rect">
            <a:avLst/>
          </a:prstGeom>
          <a:noFill/>
        </p:spPr>
        <p:txBody>
          <a:bodyPr wrap="square" rtlCol="0">
            <a:spAutoFit/>
          </a:bodyPr>
          <a:lstStyle/>
          <a:p>
            <a:pPr marL="285750" lvl="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The purpose is to meet Federal Transit Administration’s requirement to comply with Title VI of the Civil Rights Act of 1964.</a:t>
            </a:r>
          </a:p>
          <a:p>
            <a:pPr lvl="0"/>
            <a:endParaRPr lang="en-US" sz="1800" dirty="0">
              <a:latin typeface="Calibri Light" panose="020F0302020204030204" pitchFamily="34" charset="0"/>
              <a:cs typeface="Calibri Light" panose="020F0302020204030204" pitchFamily="34" charset="0"/>
            </a:endParaRPr>
          </a:p>
          <a:p>
            <a:pPr marL="285750" lvl="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Subrecipients/grantees of the Agency must have all relevant staff review the attached PowerPoint training individually or as a group. </a:t>
            </a:r>
          </a:p>
          <a:p>
            <a:pPr lvl="0"/>
            <a:endParaRPr lang="en-US" sz="1800" dirty="0">
              <a:latin typeface="Calibri Light" panose="020F0302020204030204" pitchFamily="34" charset="0"/>
              <a:cs typeface="Calibri Light" panose="020F0302020204030204" pitchFamily="34" charset="0"/>
            </a:endParaRPr>
          </a:p>
          <a:p>
            <a:pPr marL="285750" lvl="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After reviewing the training each staff member should sign </a:t>
            </a:r>
            <a:r>
              <a:rPr lang="en-US" dirty="0">
                <a:latin typeface="Calibri Light" panose="020F0302020204030204" pitchFamily="34" charset="0"/>
                <a:cs typeface="Calibri Light" panose="020F0302020204030204" pitchFamily="34" charset="0"/>
              </a:rPr>
              <a:t>the </a:t>
            </a:r>
            <a:r>
              <a:rPr lang="en-US" sz="1800" dirty="0">
                <a:latin typeface="Calibri Light" panose="020F0302020204030204" pitchFamily="34" charset="0"/>
                <a:cs typeface="Calibri Light" panose="020F0302020204030204" pitchFamily="34" charset="0"/>
              </a:rPr>
              <a:t>acknowledgem</a:t>
            </a:r>
            <a:r>
              <a:rPr lang="en-US" dirty="0">
                <a:latin typeface="Calibri Light" panose="020F0302020204030204" pitchFamily="34" charset="0"/>
                <a:cs typeface="Calibri Light" panose="020F0302020204030204" pitchFamily="34" charset="0"/>
              </a:rPr>
              <a:t>ent form link and the</a:t>
            </a:r>
            <a:r>
              <a:rPr lang="en-US" sz="1800" dirty="0">
                <a:latin typeface="Calibri Light" panose="020F0302020204030204" pitchFamily="34" charset="0"/>
                <a:cs typeface="Calibri Light" panose="020F0302020204030204" pitchFamily="34" charset="0"/>
              </a:rPr>
              <a:t> Certificate of Completion </a:t>
            </a:r>
            <a:r>
              <a:rPr lang="en-US" dirty="0">
                <a:latin typeface="Calibri Light" panose="020F0302020204030204" pitchFamily="34" charset="0"/>
                <a:cs typeface="Calibri Light" panose="020F0302020204030204" pitchFamily="34" charset="0"/>
              </a:rPr>
              <a:t>will become a part of your personnel file.</a:t>
            </a:r>
            <a:endParaRPr lang="en-US" sz="1800" dirty="0">
              <a:latin typeface="Calibri Light" panose="020F0302020204030204" pitchFamily="34" charset="0"/>
              <a:cs typeface="Calibri Light" panose="020F0302020204030204" pitchFamily="34" charset="0"/>
            </a:endParaRPr>
          </a:p>
          <a:p>
            <a:pPr lvl="0"/>
            <a:endParaRPr lang="en-US" sz="1800" dirty="0">
              <a:latin typeface="Calibri Light" panose="020F0302020204030204" pitchFamily="34" charset="0"/>
              <a:cs typeface="Calibri Light" panose="020F0302020204030204" pitchFamily="34" charset="0"/>
            </a:endParaRPr>
          </a:p>
          <a:p>
            <a:pPr lvl="0"/>
            <a:endParaRPr lang="en-US" sz="1800" dirty="0">
              <a:latin typeface="Calibri Light" panose="020F0302020204030204" pitchFamily="34" charset="0"/>
              <a:cs typeface="Calibri Light" panose="020F0302020204030204" pitchFamily="34" charset="0"/>
            </a:endParaRPr>
          </a:p>
        </p:txBody>
      </p:sp>
      <p:sp>
        <p:nvSpPr>
          <p:cNvPr id="15" name="Rectangle 14">
            <a:extLst>
              <a:ext uri="{FF2B5EF4-FFF2-40B4-BE49-F238E27FC236}">
                <a16:creationId xmlns:a16="http://schemas.microsoft.com/office/drawing/2014/main" id="{5AF17623-91D8-1020-CADE-4B42DF558959}"/>
              </a:ext>
            </a:extLst>
          </p:cNvPr>
          <p:cNvSpPr/>
          <p:nvPr/>
        </p:nvSpPr>
        <p:spPr>
          <a:xfrm>
            <a:off x="1454923" y="442692"/>
            <a:ext cx="5700600" cy="923330"/>
          </a:xfrm>
          <a:prstGeom prst="rect">
            <a:avLst/>
          </a:prstGeom>
          <a:noFill/>
        </p:spPr>
        <p:txBody>
          <a:bodyPr wrap="none" lIns="91440" tIns="45720" rIns="91440" bIns="45720">
            <a:spAutoFit/>
          </a:bodyPr>
          <a:lstStyle/>
          <a:p>
            <a:pPr algn="ctr"/>
            <a:r>
              <a:rPr lang="en-US" sz="5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Title VI Training:</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0392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036ACD-664E-32B1-D4D6-723F61C43F2A}"/>
              </a:ext>
            </a:extLst>
          </p:cNvPr>
          <p:cNvSpPr>
            <a:spLocks noGrp="1"/>
          </p:cNvSpPr>
          <p:nvPr>
            <p:ph idx="1"/>
          </p:nvPr>
        </p:nvSpPr>
        <p:spPr>
          <a:xfrm>
            <a:off x="974800" y="1524000"/>
            <a:ext cx="10529811" cy="4546600"/>
          </a:xfrm>
        </p:spPr>
        <p:txBody>
          <a:bodyPr>
            <a:noAutofit/>
          </a:bodyPr>
          <a:lstStyle/>
          <a:p>
            <a:r>
              <a:rPr lang="en-US" sz="2000" dirty="0"/>
              <a:t>This presentation will define Title VI of the Civil Right Act of 1964. </a:t>
            </a:r>
          </a:p>
          <a:p>
            <a:r>
              <a:rPr lang="en-US" sz="2000" dirty="0"/>
              <a:t>This presentation will describe actions prohibited under Title VI protections.</a:t>
            </a:r>
          </a:p>
          <a:p>
            <a:r>
              <a:rPr lang="en-US" sz="2000" dirty="0"/>
              <a:t>This presentation will define the purpose and describe the (LAP) Language Assistance Plan. </a:t>
            </a:r>
          </a:p>
          <a:p>
            <a:r>
              <a:rPr lang="en-US" sz="2000" dirty="0"/>
              <a:t>Completing the training, employees will be able to:  </a:t>
            </a:r>
          </a:p>
          <a:p>
            <a:pPr lvl="4"/>
            <a:r>
              <a:rPr lang="en-US" sz="2000" dirty="0"/>
              <a:t>Define Title VI;</a:t>
            </a:r>
          </a:p>
          <a:p>
            <a:pPr lvl="4"/>
            <a:r>
              <a:rPr lang="en-US" sz="2000" dirty="0"/>
              <a:t>Identify actions prohibited under Title VI; </a:t>
            </a:r>
          </a:p>
          <a:p>
            <a:pPr lvl="4"/>
            <a:r>
              <a:rPr lang="en-US" sz="2000" dirty="0"/>
              <a:t>Identify the purpose for the Language Assistance Plan; and</a:t>
            </a:r>
          </a:p>
          <a:p>
            <a:pPr lvl="4"/>
            <a:r>
              <a:rPr lang="en-US" sz="2000" dirty="0"/>
              <a:t>Identify how to implement the Language Assistance Plan</a:t>
            </a:r>
          </a:p>
        </p:txBody>
      </p:sp>
      <p:sp>
        <p:nvSpPr>
          <p:cNvPr id="5" name="Rectangle 4">
            <a:extLst>
              <a:ext uri="{FF2B5EF4-FFF2-40B4-BE49-F238E27FC236}">
                <a16:creationId xmlns:a16="http://schemas.microsoft.com/office/drawing/2014/main" id="{82EEFFB3-EBE0-5472-81AD-95169F74E516}"/>
              </a:ext>
            </a:extLst>
          </p:cNvPr>
          <p:cNvSpPr/>
          <p:nvPr/>
        </p:nvSpPr>
        <p:spPr>
          <a:xfrm>
            <a:off x="760412" y="609600"/>
            <a:ext cx="10529811" cy="769441"/>
          </a:xfrm>
          <a:prstGeom prst="rect">
            <a:avLst/>
          </a:prstGeom>
          <a:noFill/>
        </p:spPr>
        <p:txBody>
          <a:bodyPr wrap="square" lIns="91440" tIns="45720" rIns="91440" bIns="45720">
            <a:spAutoFit/>
          </a:bodyPr>
          <a:lstStyle/>
          <a:p>
            <a:pPr algn="ctr"/>
            <a:r>
              <a:rPr lang="en-US" sz="4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Introduction and Learning Objectives</a:t>
            </a:r>
            <a:endPar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7118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18883" y="1371600"/>
            <a:ext cx="9751060" cy="4419600"/>
          </a:xfrm>
        </p:spPr>
        <p:txBody>
          <a:bodyPr>
            <a:normAutofit/>
          </a:bodyPr>
          <a:lstStyle/>
          <a:p>
            <a:pPr marL="0" marR="285750" indent="0">
              <a:lnSpc>
                <a:spcPct val="107000"/>
              </a:lnSpc>
              <a:spcBef>
                <a:spcPts val="840"/>
              </a:spcBef>
              <a:spcAft>
                <a:spcPts val="210"/>
              </a:spcAft>
              <a:buNone/>
            </a:pPr>
            <a:r>
              <a:rPr lang="en-US" sz="2400" b="1" dirty="0">
                <a:solidFill>
                  <a:schemeClr val="accent1"/>
                </a:solidFill>
                <a:effectLst/>
                <a:ea typeface="Times New Roman" panose="02020603050405020304" pitchFamily="18" charset="0"/>
                <a:cs typeface="Times New Roman" panose="02020603050405020304" pitchFamily="18" charset="0"/>
              </a:rPr>
              <a:t>Title VI</a:t>
            </a:r>
            <a:endParaRPr lang="en-US" sz="2400" dirty="0">
              <a:solidFill>
                <a:schemeClr val="accent1"/>
              </a:solidFill>
              <a:effectLst/>
              <a:ea typeface="Calibri" panose="020F0502020204030204" pitchFamily="34" charset="0"/>
              <a:cs typeface="Times New Roman" panose="02020603050405020304" pitchFamily="18" charset="0"/>
            </a:endParaRPr>
          </a:p>
          <a:p>
            <a:pPr marL="0" marR="285750" indent="0">
              <a:lnSpc>
                <a:spcPct val="107000"/>
              </a:lnSpc>
              <a:spcBef>
                <a:spcPts val="0"/>
              </a:spcBef>
              <a:spcAft>
                <a:spcPts val="1740"/>
              </a:spcAft>
              <a:buNone/>
            </a:pPr>
            <a:r>
              <a:rPr lang="en-US" sz="2400" dirty="0">
                <a:solidFill>
                  <a:schemeClr val="accent1"/>
                </a:solidFill>
                <a:effectLst/>
                <a:ea typeface="Times New Roman" panose="02020603050405020304" pitchFamily="18" charset="0"/>
                <a:cs typeface="Times New Roman" panose="02020603050405020304" pitchFamily="18" charset="0"/>
              </a:rPr>
              <a:t>Title VI of the Civil Rights Act of 1964 is a federal law that protects individuals and groups from discrimination on the basis of race, color and national origin in programs and activities that receive federal financial assistance. Specifically, 42 USC 2000d states: </a:t>
            </a:r>
            <a:endParaRPr lang="en-US" sz="2400" dirty="0">
              <a:solidFill>
                <a:schemeClr val="accent1"/>
              </a:solidFill>
              <a:effectLst/>
              <a:ea typeface="Calibri" panose="020F0502020204030204" pitchFamily="34" charset="0"/>
              <a:cs typeface="Times New Roman" panose="02020603050405020304" pitchFamily="18" charset="0"/>
            </a:endParaRPr>
          </a:p>
          <a:p>
            <a:pPr marL="0" marR="0" indent="0">
              <a:lnSpc>
                <a:spcPct val="107000"/>
              </a:lnSpc>
              <a:spcBef>
                <a:spcPts val="1680"/>
              </a:spcBef>
              <a:spcAft>
                <a:spcPts val="800"/>
              </a:spcAft>
              <a:buNone/>
            </a:pPr>
            <a:r>
              <a:rPr lang="en-US" sz="2400" i="1" dirty="0">
                <a:solidFill>
                  <a:schemeClr val="accent1"/>
                </a:solidFill>
                <a:effectLst/>
                <a:ea typeface="Times New Roman" panose="02020603050405020304" pitchFamily="18" charset="0"/>
                <a:cs typeface="Times New Roman" panose="02020603050405020304" pitchFamily="18" charset="0"/>
              </a:rPr>
              <a:t>"No person in the United States shall, on the ground of race, color, or national origin, be excluded from participation in, be denied the benefits of, or be subjected to discrimination under any program or activity receiving Federal financial assistance."</a:t>
            </a:r>
            <a:endParaRPr lang="en-US" sz="2400" dirty="0">
              <a:solidFill>
                <a:schemeClr val="accent1"/>
              </a:solidFill>
              <a:effectLst/>
              <a:ea typeface="Calibri" panose="020F0502020204030204" pitchFamily="34" charset="0"/>
              <a:cs typeface="Times New Roman" panose="02020603050405020304" pitchFamily="18" charset="0"/>
            </a:endParaRPr>
          </a:p>
          <a:p>
            <a:endParaRPr lang="en-US" i="1" u="sng" dirty="0">
              <a:solidFill>
                <a:srgbClr val="FF0000"/>
              </a:solidFill>
            </a:endParaRPr>
          </a:p>
        </p:txBody>
      </p:sp>
      <p:sp>
        <p:nvSpPr>
          <p:cNvPr id="2" name="Rectangle 1">
            <a:extLst>
              <a:ext uri="{FF2B5EF4-FFF2-40B4-BE49-F238E27FC236}">
                <a16:creationId xmlns:a16="http://schemas.microsoft.com/office/drawing/2014/main" id="{437F37A0-B72E-2112-B3B1-2CEFC80006B7}"/>
              </a:ext>
            </a:extLst>
          </p:cNvPr>
          <p:cNvSpPr/>
          <p:nvPr/>
        </p:nvSpPr>
        <p:spPr>
          <a:xfrm>
            <a:off x="989013" y="533400"/>
            <a:ext cx="8839200" cy="1477328"/>
          </a:xfrm>
          <a:prstGeom prst="rect">
            <a:avLst/>
          </a:prstGeom>
          <a:noFill/>
        </p:spPr>
        <p:txBody>
          <a:bodyPr wrap="square" lIns="91440" tIns="45720" rIns="91440" bIns="45720">
            <a:spAutoFit/>
          </a:bodyPr>
          <a:lstStyle/>
          <a:p>
            <a:pPr algn="ctr"/>
            <a:r>
              <a:rPr lang="en-US" sz="36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Title VI of the Civil Rights Act of 1964</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en-US" sz="5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1141412" y="1752600"/>
            <a:ext cx="9906000" cy="4267200"/>
          </a:xfrm>
        </p:spPr>
        <p:txBody>
          <a:bodyPr>
            <a:normAutofit lnSpcReduction="10000"/>
          </a:bodyPr>
          <a:lstStyle/>
          <a:p>
            <a:pPr marL="0" marR="438150" indent="0">
              <a:lnSpc>
                <a:spcPct val="107000"/>
              </a:lnSpc>
              <a:spcBef>
                <a:spcPts val="0"/>
              </a:spcBef>
              <a:buSzPts val="1000"/>
              <a:buNone/>
              <a:tabLst>
                <a:tab pos="457200" algn="l"/>
              </a:tabLst>
            </a:pPr>
            <a:r>
              <a:rPr lang="en-US" sz="2400" dirty="0">
                <a:solidFill>
                  <a:schemeClr val="accent1"/>
                </a:solidFill>
                <a:effectLst/>
                <a:ea typeface="Times New Roman" panose="02020603050405020304" pitchFamily="18" charset="0"/>
                <a:cs typeface="Times New Roman" panose="02020603050405020304" pitchFamily="18" charset="0"/>
              </a:rPr>
              <a:t>AEOA/Arrowhead Transit is committed to ensuring compliance with Title VI and that no person/group is:</a:t>
            </a:r>
          </a:p>
          <a:p>
            <a:pPr marR="438150">
              <a:lnSpc>
                <a:spcPct val="107000"/>
              </a:lnSpc>
              <a:spcBef>
                <a:spcPts val="0"/>
              </a:spcBef>
              <a:buSzPts val="1000"/>
              <a:tabLst>
                <a:tab pos="457200" algn="l"/>
              </a:tabLst>
            </a:pPr>
            <a:r>
              <a:rPr lang="en-US" sz="2400" dirty="0">
                <a:solidFill>
                  <a:schemeClr val="accent1"/>
                </a:solidFill>
                <a:effectLst/>
                <a:ea typeface="Times New Roman" panose="02020603050405020304" pitchFamily="18" charset="0"/>
                <a:cs typeface="Times New Roman" panose="02020603050405020304" pitchFamily="18" charset="0"/>
              </a:rPr>
              <a:t>Excluded from participation in programs or activities;</a:t>
            </a:r>
            <a:endParaRPr lang="en-US" sz="2400" dirty="0">
              <a:solidFill>
                <a:schemeClr val="accent1"/>
              </a:solidFill>
              <a:effectLst/>
              <a:ea typeface="Calibri" panose="020F0502020204030204" pitchFamily="34" charset="0"/>
              <a:cs typeface="Times New Roman" panose="02020603050405020304" pitchFamily="18" charset="0"/>
            </a:endParaRPr>
          </a:p>
          <a:p>
            <a:pPr marR="438150">
              <a:lnSpc>
                <a:spcPct val="107000"/>
              </a:lnSpc>
              <a:spcBef>
                <a:spcPts val="0"/>
              </a:spcBef>
              <a:buSzPts val="1000"/>
              <a:tabLst>
                <a:tab pos="457200" algn="l"/>
              </a:tabLst>
            </a:pPr>
            <a:r>
              <a:rPr lang="en-US" sz="2400" dirty="0">
                <a:solidFill>
                  <a:schemeClr val="accent1"/>
                </a:solidFill>
                <a:effectLst/>
                <a:ea typeface="Times New Roman" panose="02020603050405020304" pitchFamily="18" charset="0"/>
                <a:cs typeface="Times New Roman" panose="02020603050405020304" pitchFamily="18" charset="0"/>
              </a:rPr>
              <a:t>Denied program services or benefits to individuals or groups;</a:t>
            </a:r>
            <a:endParaRPr lang="en-US" sz="2400" dirty="0">
              <a:solidFill>
                <a:schemeClr val="accent1"/>
              </a:solidFill>
              <a:effectLst/>
              <a:ea typeface="Calibri" panose="020F0502020204030204" pitchFamily="34" charset="0"/>
              <a:cs typeface="Times New Roman" panose="02020603050405020304" pitchFamily="18" charset="0"/>
            </a:endParaRPr>
          </a:p>
          <a:p>
            <a:pPr marR="438150">
              <a:lnSpc>
                <a:spcPct val="107000"/>
              </a:lnSpc>
              <a:spcBef>
                <a:spcPts val="0"/>
              </a:spcBef>
              <a:buSzPts val="1000"/>
              <a:tabLst>
                <a:tab pos="457200" algn="l"/>
              </a:tabLst>
            </a:pPr>
            <a:r>
              <a:rPr lang="en-US" sz="2400" dirty="0">
                <a:solidFill>
                  <a:schemeClr val="accent1"/>
                </a:solidFill>
                <a:effectLst/>
                <a:ea typeface="Times New Roman" panose="02020603050405020304" pitchFamily="18" charset="0"/>
                <a:cs typeface="Times New Roman" panose="02020603050405020304" pitchFamily="18" charset="0"/>
              </a:rPr>
              <a:t>Provided a different service or benefit, or provide them in a manner different from what is provided to others;</a:t>
            </a:r>
            <a:endParaRPr lang="en-US" sz="2400" dirty="0">
              <a:solidFill>
                <a:schemeClr val="accent1"/>
              </a:solidFill>
              <a:effectLst/>
              <a:ea typeface="Calibri" panose="020F0502020204030204" pitchFamily="34" charset="0"/>
              <a:cs typeface="Times New Roman" panose="02020603050405020304" pitchFamily="18" charset="0"/>
            </a:endParaRPr>
          </a:p>
          <a:p>
            <a:pPr marR="438150">
              <a:lnSpc>
                <a:spcPct val="107000"/>
              </a:lnSpc>
              <a:spcBef>
                <a:spcPts val="0"/>
              </a:spcBef>
              <a:buSzPts val="1000"/>
              <a:tabLst>
                <a:tab pos="457200" algn="l"/>
              </a:tabLst>
            </a:pPr>
            <a:r>
              <a:rPr lang="en-US" sz="2400" dirty="0">
                <a:solidFill>
                  <a:schemeClr val="accent1"/>
                </a:solidFill>
                <a:effectLst/>
                <a:ea typeface="Times New Roman" panose="02020603050405020304" pitchFamily="18" charset="0"/>
                <a:cs typeface="Times New Roman" panose="02020603050405020304" pitchFamily="18" charset="0"/>
              </a:rPr>
              <a:t>Denied an opportunity to participate as a member of a planning, advisory or similar body that is an integral part of the program; or</a:t>
            </a:r>
            <a:endParaRPr lang="en-US" sz="2400" dirty="0">
              <a:solidFill>
                <a:schemeClr val="accent1"/>
              </a:solidFill>
              <a:effectLst/>
              <a:ea typeface="Calibri" panose="020F0502020204030204" pitchFamily="34" charset="0"/>
              <a:cs typeface="Times New Roman" panose="02020603050405020304" pitchFamily="18" charset="0"/>
            </a:endParaRPr>
          </a:p>
          <a:p>
            <a:pPr marR="438150">
              <a:lnSpc>
                <a:spcPct val="107000"/>
              </a:lnSpc>
              <a:spcBef>
                <a:spcPts val="0"/>
              </a:spcBef>
              <a:buSzPts val="1000"/>
              <a:tabLst>
                <a:tab pos="457200" algn="l"/>
              </a:tabLst>
            </a:pPr>
            <a:r>
              <a:rPr lang="en-US" sz="2400" dirty="0">
                <a:solidFill>
                  <a:schemeClr val="accent1"/>
                </a:solidFill>
                <a:effectLst/>
                <a:ea typeface="Times New Roman" panose="02020603050405020304" pitchFamily="18" charset="0"/>
                <a:cs typeface="Times New Roman" panose="02020603050405020304" pitchFamily="18" charset="0"/>
              </a:rPr>
              <a:t>Retaliated against as an individual for filing a discrimination complaint or participating in an investigation into a complaint</a:t>
            </a:r>
            <a:r>
              <a:rPr lang="en-US" dirty="0">
                <a:solidFill>
                  <a:schemeClr val="accent1"/>
                </a:solidFill>
                <a:ea typeface="Times New Roman" panose="02020603050405020304" pitchFamily="18" charset="0"/>
                <a:cs typeface="Times New Roman" panose="02020603050405020304" pitchFamily="18" charset="0"/>
              </a:rPr>
              <a:t>, o</a:t>
            </a:r>
            <a:r>
              <a:rPr lang="en-US" dirty="0">
                <a:solidFill>
                  <a:schemeClr val="accent1"/>
                </a:solidFill>
                <a:ea typeface="Calibri" panose="020F0502020204030204" pitchFamily="34" charset="0"/>
                <a:cs typeface="Times New Roman" panose="02020603050405020304" pitchFamily="18" charset="0"/>
              </a:rPr>
              <a:t>n the basis of race, color, or national origin.</a:t>
            </a:r>
            <a:endParaRPr lang="en-US" sz="2400" dirty="0">
              <a:solidFill>
                <a:schemeClr val="accent1"/>
              </a:solidFill>
              <a:effectLst/>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3BBEC929-07BD-4844-CB08-3F35F0D1C08A}"/>
              </a:ext>
            </a:extLst>
          </p:cNvPr>
          <p:cNvSpPr txBox="1"/>
          <p:nvPr/>
        </p:nvSpPr>
        <p:spPr>
          <a:xfrm>
            <a:off x="1979612" y="914400"/>
            <a:ext cx="7239000" cy="584775"/>
          </a:xfrm>
          <a:prstGeom prst="rect">
            <a:avLst/>
          </a:prstGeom>
          <a:noFill/>
        </p:spPr>
        <p:txBody>
          <a:bodyPr wrap="square">
            <a:spAutoFit/>
          </a:bodyPr>
          <a:lstStyle/>
          <a:p>
            <a:pPr algn="ctr"/>
            <a:r>
              <a:rPr lang="en-US" sz="32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Items Prohibited Under Title VI</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080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1"/>
          </p:nvPr>
        </p:nvSpPr>
        <p:spPr>
          <a:xfrm>
            <a:off x="1674811" y="1803400"/>
            <a:ext cx="8763001" cy="4267200"/>
          </a:xfrm>
        </p:spPr>
        <p:txBody>
          <a:bodyPr>
            <a:normAutofit fontScale="62500" lnSpcReduction="20000"/>
          </a:bodyPr>
          <a:lstStyle/>
          <a:p>
            <a:r>
              <a:rPr lang="en-US" sz="2400" b="0" i="0" u="sng" strike="noStrike" baseline="0" dirty="0">
                <a:solidFill>
                  <a:srgbClr val="2B3742"/>
                </a:solidFill>
                <a:latin typeface="Calibri" panose="020F0502020204030204" pitchFamily="34" charset="0"/>
                <a:hlinkClick r:id="rId2">
                  <a:extLst>
                    <a:ext uri="{A12FA001-AC4F-418D-AE19-62706E023703}">
                      <ahyp:hlinkClr xmlns:ahyp="http://schemas.microsoft.com/office/drawing/2018/hyperlinkcolor" val="tx"/>
                    </a:ext>
                  </a:extLst>
                </a:hlinkClick>
              </a:rPr>
              <a:t>MnDOT’s Title VI website</a:t>
            </a:r>
            <a:endParaRPr lang="en-US" sz="2400" b="0" i="0" u="none" strike="noStrike" baseline="0" dirty="0">
              <a:solidFill>
                <a:schemeClr val="tx2">
                  <a:lumMod val="95000"/>
                  <a:lumOff val="5000"/>
                </a:schemeClr>
              </a:solidFill>
              <a:latin typeface="Calibri" panose="020F0502020204030204" pitchFamily="34" charset="0"/>
              <a:hlinkClick r:id="rId2">
                <a:extLst>
                  <a:ext uri="{A12FA001-AC4F-418D-AE19-62706E023703}">
                    <ahyp:hlinkClr xmlns:ahyp="http://schemas.microsoft.com/office/drawing/2018/hyperlinkcolor" val="tx"/>
                  </a:ext>
                </a:extLst>
              </a:hlinkClick>
            </a:endParaRPr>
          </a:p>
          <a:p>
            <a:pPr marR="62350"/>
            <a:r>
              <a:rPr lang="en-US" u="sng" dirty="0">
                <a:solidFill>
                  <a:schemeClr val="tx2">
                    <a:lumMod val="95000"/>
                    <a:lumOff val="5000"/>
                  </a:schemeClr>
                </a:solidFill>
                <a:latin typeface="Calibri" panose="020F0502020204030204" pitchFamily="34" charset="0"/>
              </a:rPr>
              <a:t>Federal-Aid Highway Act of 1973</a:t>
            </a:r>
            <a:endParaRPr lang="en-US" sz="2400" b="0" i="0" u="none" strike="noStrike" baseline="0" dirty="0">
              <a:solidFill>
                <a:schemeClr val="tx2">
                  <a:lumMod val="95000"/>
                  <a:lumOff val="5000"/>
                </a:schemeClr>
              </a:solidFill>
              <a:latin typeface="Calibri" panose="020F0502020204030204" pitchFamily="34" charset="0"/>
            </a:endParaRPr>
          </a:p>
          <a:p>
            <a:pPr marR="62350"/>
            <a:r>
              <a:rPr lang="en-US" sz="2400" u="sng" dirty="0">
                <a:solidFill>
                  <a:schemeClr val="tx2">
                    <a:lumMod val="95000"/>
                    <a:lumOff val="5000"/>
                  </a:schemeClr>
                </a:solidFill>
                <a:latin typeface="Calibri" panose="020F0502020204030204" pitchFamily="34" charset="0"/>
              </a:rPr>
              <a:t>Section 504 of the Rehabi</a:t>
            </a:r>
            <a:r>
              <a:rPr lang="en-US" u="sng" dirty="0">
                <a:solidFill>
                  <a:schemeClr val="tx2">
                    <a:lumMod val="95000"/>
                    <a:lumOff val="5000"/>
                  </a:schemeClr>
                </a:solidFill>
                <a:latin typeface="Calibri" panose="020F0502020204030204" pitchFamily="34" charset="0"/>
              </a:rPr>
              <a:t>litation Act of 1973</a:t>
            </a:r>
            <a:endParaRPr lang="en-US" sz="2400" b="0" i="0" u="none" strike="noStrike" baseline="0" dirty="0">
              <a:solidFill>
                <a:schemeClr val="tx2">
                  <a:lumMod val="95000"/>
                  <a:lumOff val="5000"/>
                </a:schemeClr>
              </a:solidFill>
              <a:latin typeface="Calibri" panose="020F0502020204030204" pitchFamily="34" charset="0"/>
            </a:endParaRPr>
          </a:p>
          <a:p>
            <a:pPr marR="62350"/>
            <a:r>
              <a:rPr lang="en-US" sz="2400" b="0" i="0" u="sng" strike="noStrike" baseline="0" dirty="0">
                <a:solidFill>
                  <a:schemeClr val="tx2">
                    <a:lumMod val="95000"/>
                    <a:lumOff val="5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Americans with Disabilities Act of 1990</a:t>
            </a:r>
          </a:p>
          <a:p>
            <a:pPr marR="62350"/>
            <a:r>
              <a:rPr lang="en-US" sz="2400" b="0" i="0" u="none" strike="noStrike" baseline="0" dirty="0">
                <a:solidFill>
                  <a:schemeClr val="tx2">
                    <a:lumMod val="95000"/>
                    <a:lumOff val="5000"/>
                  </a:schemeClr>
                </a:solidFill>
                <a:latin typeface="Calibri" panose="020F0502020204030204" pitchFamily="34" charset="0"/>
                <a:hlinkClick r:id="rId3">
                  <a:extLst>
                    <a:ext uri="{A12FA001-AC4F-418D-AE19-62706E023703}">
                      <ahyp:hlinkClr xmlns:ahyp="http://schemas.microsoft.com/office/drawing/2018/hyperlinkcolor" val="tx"/>
                    </a:ext>
                  </a:extLst>
                </a:hlinkClick>
              </a:rPr>
              <a:t> </a:t>
            </a:r>
            <a:r>
              <a:rPr lang="en-US" sz="2400" u="sng" dirty="0">
                <a:solidFill>
                  <a:schemeClr val="tx2">
                    <a:lumMod val="95000"/>
                    <a:lumOff val="5000"/>
                  </a:schemeClr>
                </a:solidFill>
                <a:latin typeface="Calibri" panose="020F0502020204030204" pitchFamily="34" charset="0"/>
              </a:rPr>
              <a:t>Age Discrimination Act </a:t>
            </a:r>
            <a:endParaRPr lang="en-US" sz="2400" b="0" i="0" u="none" strike="noStrike" baseline="0" dirty="0">
              <a:solidFill>
                <a:schemeClr val="tx2">
                  <a:lumMod val="95000"/>
                  <a:lumOff val="5000"/>
                </a:schemeClr>
              </a:solidFill>
              <a:latin typeface="Calibri" panose="020F0502020204030204" pitchFamily="34" charset="0"/>
            </a:endParaRPr>
          </a:p>
          <a:p>
            <a:pPr marR="62350"/>
            <a:r>
              <a:rPr lang="en-US" sz="2400" b="0" i="0" u="sng" strike="noStrike" baseline="0" dirty="0">
                <a:solidFill>
                  <a:srgbClr val="2B3742"/>
                </a:solidFill>
                <a:latin typeface="Calibri" panose="020F0502020204030204" pitchFamily="34" charset="0"/>
                <a:hlinkClick r:id="rId4">
                  <a:extLst>
                    <a:ext uri="{A12FA001-AC4F-418D-AE19-62706E023703}">
                      <ahyp:hlinkClr xmlns:ahyp="http://schemas.microsoft.com/office/drawing/2018/hyperlinkcolor" val="tx"/>
                    </a:ext>
                  </a:extLst>
                </a:hlinkClick>
              </a:rPr>
              <a:t>Executive Order 12898</a:t>
            </a:r>
            <a:r>
              <a:rPr lang="en-US" sz="2400" b="0" i="0" u="none" strike="noStrike" baseline="0" dirty="0">
                <a:solidFill>
                  <a:schemeClr val="tx2">
                    <a:lumMod val="95000"/>
                    <a:lumOff val="5000"/>
                  </a:schemeClr>
                </a:solidFill>
                <a:latin typeface="Calibri" panose="020F0502020204030204" pitchFamily="34" charset="0"/>
                <a:hlinkClick r:id="rId4">
                  <a:extLst>
                    <a:ext uri="{A12FA001-AC4F-418D-AE19-62706E023703}">
                      <ahyp:hlinkClr xmlns:ahyp="http://schemas.microsoft.com/office/drawing/2018/hyperlinkcolor" val="tx"/>
                    </a:ext>
                  </a:extLst>
                </a:hlinkClick>
              </a:rPr>
              <a:t> </a:t>
            </a:r>
            <a:endParaRPr lang="en-US" sz="2400" b="0" i="0" u="none" strike="noStrike" baseline="0" dirty="0">
              <a:solidFill>
                <a:schemeClr val="tx2">
                  <a:lumMod val="95000"/>
                  <a:lumOff val="5000"/>
                </a:schemeClr>
              </a:solidFill>
              <a:latin typeface="Calibri" panose="020F0502020204030204" pitchFamily="34" charset="0"/>
            </a:endParaRPr>
          </a:p>
          <a:p>
            <a:pPr marR="62350"/>
            <a:r>
              <a:rPr lang="en-US" sz="2400" b="0" i="0" u="sng" strike="noStrike" baseline="0" dirty="0">
                <a:solidFill>
                  <a:srgbClr val="2B3742"/>
                </a:solidFill>
                <a:latin typeface="Calibri" panose="020F0502020204030204" pitchFamily="34" charset="0"/>
                <a:hlinkClick r:id="rId5">
                  <a:extLst>
                    <a:ext uri="{A12FA001-AC4F-418D-AE19-62706E023703}">
                      <ahyp:hlinkClr xmlns:ahyp="http://schemas.microsoft.com/office/drawing/2018/hyperlinkcolor" val="tx"/>
                    </a:ext>
                  </a:extLst>
                </a:hlinkClick>
              </a:rPr>
              <a:t>Executive Order 13166</a:t>
            </a:r>
            <a:endParaRPr lang="en-US" sz="2400" b="0" i="0" u="none" strike="noStrike" baseline="0" dirty="0">
              <a:solidFill>
                <a:schemeClr val="tx2">
                  <a:lumMod val="95000"/>
                  <a:lumOff val="5000"/>
                </a:schemeClr>
              </a:solidFill>
              <a:latin typeface="Calibri" panose="020F0502020204030204" pitchFamily="34" charset="0"/>
              <a:hlinkClick r:id="rId5">
                <a:extLst>
                  <a:ext uri="{A12FA001-AC4F-418D-AE19-62706E023703}">
                    <ahyp:hlinkClr xmlns:ahyp="http://schemas.microsoft.com/office/drawing/2018/hyperlinkcolor" val="tx"/>
                  </a:ext>
                </a:extLst>
              </a:hlinkClick>
            </a:endParaRPr>
          </a:p>
          <a:p>
            <a:pPr marR="62980"/>
            <a:r>
              <a:rPr lang="en-US" sz="2400" b="0" i="0" u="sng" strike="noStrike" baseline="0" dirty="0">
                <a:solidFill>
                  <a:srgbClr val="2B3742"/>
                </a:solidFill>
                <a:latin typeface="Calibri" panose="020F0502020204030204" pitchFamily="34" charset="0"/>
                <a:hlinkClick r:id="rId6">
                  <a:extLst>
                    <a:ext uri="{A12FA001-AC4F-418D-AE19-62706E023703}">
                      <ahyp:hlinkClr xmlns:ahyp="http://schemas.microsoft.com/office/drawing/2018/hyperlinkcolor" val="tx"/>
                    </a:ext>
                  </a:extLst>
                </a:hlinkClick>
              </a:rPr>
              <a:t>Civil Rights Restoration Act of 1987</a:t>
            </a:r>
            <a:r>
              <a:rPr lang="en-US" sz="2400" b="0" i="0" u="none" strike="noStrike" baseline="0" dirty="0">
                <a:solidFill>
                  <a:schemeClr val="tx2">
                    <a:lumMod val="95000"/>
                    <a:lumOff val="5000"/>
                  </a:schemeClr>
                </a:solidFill>
                <a:latin typeface="Calibri" panose="020F0502020204030204" pitchFamily="34" charset="0"/>
                <a:hlinkClick r:id="rId6">
                  <a:extLst>
                    <a:ext uri="{A12FA001-AC4F-418D-AE19-62706E023703}">
                      <ahyp:hlinkClr xmlns:ahyp="http://schemas.microsoft.com/office/drawing/2018/hyperlinkcolor" val="tx"/>
                    </a:ext>
                  </a:extLst>
                </a:hlinkClick>
              </a:rPr>
              <a:t> </a:t>
            </a:r>
            <a:endParaRPr lang="en-US" sz="2400" b="0" i="0" u="none" strike="noStrike" baseline="0" dirty="0">
              <a:solidFill>
                <a:schemeClr val="tx2">
                  <a:lumMod val="95000"/>
                  <a:lumOff val="5000"/>
                </a:schemeClr>
              </a:solidFill>
              <a:latin typeface="Calibri" panose="020F0502020204030204" pitchFamily="34" charset="0"/>
            </a:endParaRPr>
          </a:p>
          <a:p>
            <a:pPr marR="62980"/>
            <a:r>
              <a:rPr lang="en-US" sz="2400" b="0" i="0" u="sng" strike="noStrike" baseline="0" dirty="0">
                <a:solidFill>
                  <a:srgbClr val="2B3742"/>
                </a:solidFill>
                <a:latin typeface="Calibri" panose="020F0502020204030204" pitchFamily="34" charset="0"/>
                <a:hlinkClick r:id="rId7">
                  <a:extLst>
                    <a:ext uri="{A12FA001-AC4F-418D-AE19-62706E023703}">
                      <ahyp:hlinkClr xmlns:ahyp="http://schemas.microsoft.com/office/drawing/2018/hyperlinkcolor" val="tx"/>
                    </a:ext>
                  </a:extLst>
                </a:hlinkClick>
              </a:rPr>
              <a:t>FHWA Notice N 4720.6</a:t>
            </a:r>
            <a:endParaRPr lang="en-US" sz="2400" b="0" i="0" u="none" strike="noStrike" baseline="0" dirty="0">
              <a:solidFill>
                <a:schemeClr val="tx2">
                  <a:lumMod val="95000"/>
                  <a:lumOff val="5000"/>
                </a:schemeClr>
              </a:solidFill>
              <a:latin typeface="Calibri" panose="020F0502020204030204" pitchFamily="34" charset="0"/>
              <a:hlinkClick r:id="rId7">
                <a:extLst>
                  <a:ext uri="{A12FA001-AC4F-418D-AE19-62706E023703}">
                    <ahyp:hlinkClr xmlns:ahyp="http://schemas.microsoft.com/office/drawing/2018/hyperlinkcolor" val="tx"/>
                  </a:ext>
                </a:extLst>
              </a:hlinkClick>
            </a:endParaRPr>
          </a:p>
          <a:p>
            <a:pPr marR="62690" algn="just"/>
            <a:r>
              <a:rPr lang="en-US" sz="2400" b="0" i="0" u="sng" strike="noStrike" baseline="0" dirty="0">
                <a:solidFill>
                  <a:srgbClr val="2B3742"/>
                </a:solidFill>
                <a:latin typeface="Calibri" panose="020F0502020204030204" pitchFamily="34" charset="0"/>
                <a:hlinkClick r:id="rId8">
                  <a:extLst>
                    <a:ext uri="{A12FA001-AC4F-418D-AE19-62706E023703}">
                      <ahyp:hlinkClr xmlns:ahyp="http://schemas.microsoft.com/office/drawing/2018/hyperlinkcolor" val="tx"/>
                    </a:ext>
                  </a:extLst>
                </a:hlinkClick>
              </a:rPr>
              <a:t>Minnesota Human Rights </a:t>
            </a:r>
          </a:p>
          <a:p>
            <a:pPr marR="62690" algn="just"/>
            <a:r>
              <a:rPr lang="en-US" sz="2400" b="0" i="0" u="none" strike="noStrike" baseline="0" dirty="0">
                <a:solidFill>
                  <a:schemeClr val="tx2">
                    <a:lumMod val="95000"/>
                    <a:lumOff val="5000"/>
                  </a:schemeClr>
                </a:solidFill>
                <a:latin typeface="Calibri" panose="020F0502020204030204" pitchFamily="34" charset="0"/>
                <a:hlinkClick r:id="rId8">
                  <a:extLst>
                    <a:ext uri="{A12FA001-AC4F-418D-AE19-62706E023703}">
                      <ahyp:hlinkClr xmlns:ahyp="http://schemas.microsoft.com/office/drawing/2018/hyperlinkcolor" val="tx"/>
                    </a:ext>
                  </a:extLst>
                </a:hlinkClick>
              </a:rPr>
              <a:t>MnDOT’s </a:t>
            </a:r>
            <a:r>
              <a:rPr lang="en-US" sz="2400" b="0" i="0" u="sng" strike="noStrike" baseline="0" dirty="0">
                <a:solidFill>
                  <a:srgbClr val="2B3742"/>
                </a:solidFill>
                <a:latin typeface="Calibri" panose="020F0502020204030204" pitchFamily="34" charset="0"/>
                <a:hlinkClick r:id="rId9">
                  <a:extLst>
                    <a:ext uri="{A12FA001-AC4F-418D-AE19-62706E023703}">
                      <ahyp:hlinkClr xmlns:ahyp="http://schemas.microsoft.com/office/drawing/2018/hyperlinkcolor" val="tx"/>
                    </a:ext>
                  </a:extLst>
                </a:hlinkClick>
              </a:rPr>
              <a:t>Policy Website</a:t>
            </a:r>
            <a:endParaRPr lang="en-US" sz="2400" b="0" i="0" u="none" strike="noStrike" baseline="0" dirty="0">
              <a:solidFill>
                <a:schemeClr val="tx2">
                  <a:lumMod val="95000"/>
                  <a:lumOff val="5000"/>
                </a:schemeClr>
              </a:solidFill>
              <a:latin typeface="Calibri" panose="020F0502020204030204" pitchFamily="34" charset="0"/>
              <a:hlinkClick r:id="rId9">
                <a:extLst>
                  <a:ext uri="{A12FA001-AC4F-418D-AE19-62706E023703}">
                    <ahyp:hlinkClr xmlns:ahyp="http://schemas.microsoft.com/office/drawing/2018/hyperlinkcolor" val="tx"/>
                  </a:ext>
                </a:extLst>
              </a:hlinkClick>
            </a:endParaRPr>
          </a:p>
          <a:p>
            <a:pPr marL="0" indent="0">
              <a:buNone/>
            </a:pPr>
            <a:endParaRPr lang="en-US" i="1" u="sng" dirty="0">
              <a:solidFill>
                <a:schemeClr val="accent3">
                  <a:lumMod val="60000"/>
                  <a:lumOff val="40000"/>
                </a:schemeClr>
              </a:solidFill>
            </a:endParaRPr>
          </a:p>
        </p:txBody>
      </p:sp>
      <p:sp>
        <p:nvSpPr>
          <p:cNvPr id="5" name="Rectangle 4">
            <a:extLst>
              <a:ext uri="{FF2B5EF4-FFF2-40B4-BE49-F238E27FC236}">
                <a16:creationId xmlns:a16="http://schemas.microsoft.com/office/drawing/2014/main" id="{A9CD6377-4B34-0A44-3AB7-91EA9AED988E}"/>
              </a:ext>
            </a:extLst>
          </p:cNvPr>
          <p:cNvSpPr/>
          <p:nvPr/>
        </p:nvSpPr>
        <p:spPr>
          <a:xfrm>
            <a:off x="4024822" y="457200"/>
            <a:ext cx="3500190" cy="923330"/>
          </a:xfrm>
          <a:prstGeom prst="rect">
            <a:avLst/>
          </a:prstGeom>
          <a:noFill/>
        </p:spPr>
        <p:txBody>
          <a:bodyPr wrap="none" lIns="91440" tIns="45720" rIns="91440" bIns="45720">
            <a:spAutoFit/>
          </a:bodyPr>
          <a:lstStyle/>
          <a:p>
            <a:pPr algn="ctr" defTabSz="914400"/>
            <a:r>
              <a:rPr lang="en-US" sz="5400" b="1" dirty="0">
                <a:solidFill>
                  <a:schemeClr val="tx1"/>
                </a:solidFill>
                <a:latin typeface="+mj-lt"/>
                <a:ea typeface="ＭＳ Ｐゴシック" pitchFamily="34" charset="-128"/>
              </a:rPr>
              <a:t>Resources</a:t>
            </a:r>
          </a:p>
        </p:txBody>
      </p:sp>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20913" y="1676400"/>
            <a:ext cx="9746997" cy="4547850"/>
          </a:xfrm>
        </p:spPr>
        <p:txBody>
          <a:bodyPr>
            <a:noAutofit/>
          </a:bodyPr>
          <a:lstStyle/>
          <a:p>
            <a:r>
              <a:rPr lang="en-US" sz="2000" dirty="0">
                <a:ea typeface="ＭＳ Ｐゴシック" pitchFamily="34" charset="-128"/>
                <a:cs typeface="Calibri Light" panose="020F0302020204030204" pitchFamily="34" charset="0"/>
              </a:rPr>
              <a:t>Purpose is to meet Federal Transit Administration’s (FTA) requirements to comply with Title VI of the Civil Rights Act of 1964, which prohibits discrimination on the basis of race, color, or national origin. </a:t>
            </a:r>
          </a:p>
          <a:p>
            <a:endParaRPr lang="en-US" sz="2000" dirty="0">
              <a:ea typeface="ＭＳ Ｐゴシック" pitchFamily="34" charset="-128"/>
              <a:cs typeface="Calibri Light" panose="020F0302020204030204" pitchFamily="34" charset="0"/>
            </a:endParaRPr>
          </a:p>
          <a:p>
            <a:pPr marL="0" indent="0" algn="ctr">
              <a:buNone/>
            </a:pPr>
            <a:r>
              <a:rPr lang="en-US" sz="2000" b="1" u="sng" dirty="0"/>
              <a:t>The LAP For AEOA/Arrowhead Transit consists of the following:</a:t>
            </a:r>
          </a:p>
          <a:p>
            <a:pPr>
              <a:buClrTx/>
            </a:pPr>
            <a:r>
              <a:rPr lang="en-US" sz="2000" dirty="0">
                <a:ea typeface="ＭＳ Ｐゴシック" pitchFamily="34" charset="-128"/>
                <a:cs typeface="Calibri Light" panose="020F0302020204030204" pitchFamily="34" charset="0"/>
              </a:rPr>
              <a:t>A needs assessment based on the Four-Factor Analysis</a:t>
            </a:r>
          </a:p>
          <a:p>
            <a:pPr>
              <a:buClrTx/>
            </a:pPr>
            <a:r>
              <a:rPr lang="en-US" sz="2000" dirty="0">
                <a:ea typeface="ＭＳ Ｐゴシック" pitchFamily="34" charset="-128"/>
                <a:cs typeface="Calibri Light" panose="020F0302020204030204" pitchFamily="34" charset="0"/>
              </a:rPr>
              <a:t>Language assistance measures</a:t>
            </a:r>
          </a:p>
          <a:p>
            <a:pPr>
              <a:buClrTx/>
            </a:pPr>
            <a:r>
              <a:rPr lang="en-US" sz="2000" dirty="0">
                <a:ea typeface="ＭＳ Ｐゴシック" pitchFamily="34" charset="-128"/>
                <a:cs typeface="Calibri Light" panose="020F0302020204030204" pitchFamily="34" charset="0"/>
              </a:rPr>
              <a:t>Methods for notifying LEP persons about available language assistance</a:t>
            </a:r>
          </a:p>
          <a:p>
            <a:pPr>
              <a:buClrTx/>
            </a:pPr>
            <a:r>
              <a:rPr lang="en-US" sz="2000" dirty="0">
                <a:ea typeface="ＭＳ Ｐゴシック" pitchFamily="34" charset="-128"/>
                <a:cs typeface="Calibri Light" panose="020F0302020204030204" pitchFamily="34" charset="0"/>
              </a:rPr>
              <a:t>Methods of monitoring, evaluation, and updating the pla</a:t>
            </a:r>
            <a:r>
              <a:rPr lang="en-US" sz="2000" dirty="0">
                <a:ea typeface="ＭＳ Ｐゴシック" pitchFamily="34" charset="-128"/>
              </a:rPr>
              <a:t>n</a:t>
            </a:r>
            <a:endParaRPr lang="en-US" sz="2000" dirty="0"/>
          </a:p>
        </p:txBody>
      </p:sp>
      <p:sp>
        <p:nvSpPr>
          <p:cNvPr id="9" name="Rectangle 8">
            <a:extLst>
              <a:ext uri="{FF2B5EF4-FFF2-40B4-BE49-F238E27FC236}">
                <a16:creationId xmlns:a16="http://schemas.microsoft.com/office/drawing/2014/main" id="{74DCBCEA-B375-04D9-6624-FA8168E50DC3}"/>
              </a:ext>
            </a:extLst>
          </p:cNvPr>
          <p:cNvSpPr/>
          <p:nvPr/>
        </p:nvSpPr>
        <p:spPr>
          <a:xfrm>
            <a:off x="303212" y="609600"/>
            <a:ext cx="11353799" cy="769441"/>
          </a:xfrm>
          <a:prstGeom prst="rect">
            <a:avLst/>
          </a:prstGeom>
          <a:noFill/>
        </p:spPr>
        <p:txBody>
          <a:bodyPr wrap="square" lIns="91440" tIns="45720" rIns="91440" bIns="45720">
            <a:spAutoFit/>
          </a:bodyPr>
          <a:lstStyle/>
          <a:p>
            <a:pPr algn="ctr"/>
            <a:r>
              <a:rPr lang="en-US" sz="4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Language </a:t>
            </a:r>
            <a:r>
              <a:rPr lang="en-US" sz="4400" b="1" u="sng"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Assitance</a:t>
            </a:r>
            <a:r>
              <a:rPr lang="en-US" sz="44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Plan</a:t>
            </a:r>
          </a:p>
        </p:txBody>
      </p:sp>
    </p:spTree>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9202DB-1593-6483-E5E7-D60C25297C23}"/>
              </a:ext>
            </a:extLst>
          </p:cNvPr>
          <p:cNvSpPr/>
          <p:nvPr/>
        </p:nvSpPr>
        <p:spPr>
          <a:xfrm>
            <a:off x="419985" y="173658"/>
            <a:ext cx="10894127" cy="1077218"/>
          </a:xfrm>
          <a:prstGeom prst="rect">
            <a:avLst/>
          </a:prstGeom>
          <a:noFill/>
        </p:spPr>
        <p:txBody>
          <a:bodyPr wrap="square" lIns="91440" tIns="45720" rIns="91440" bIns="45720">
            <a:spAutoFit/>
          </a:bodyPr>
          <a:lstStyle/>
          <a:p>
            <a:pPr algn="ctr"/>
            <a:endParaRPr lang="en-US" sz="32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32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Four Factor Analysis &amp; Language Assistance Measures</a:t>
            </a:r>
            <a:endParaRPr lang="en-US" sz="32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TextBox 5">
            <a:extLst>
              <a:ext uri="{FF2B5EF4-FFF2-40B4-BE49-F238E27FC236}">
                <a16:creationId xmlns:a16="http://schemas.microsoft.com/office/drawing/2014/main" id="{DCCD1B06-CF0B-8521-C0D3-868E1FF5DAAB}"/>
              </a:ext>
            </a:extLst>
          </p:cNvPr>
          <p:cNvSpPr txBox="1"/>
          <p:nvPr/>
        </p:nvSpPr>
        <p:spPr>
          <a:xfrm>
            <a:off x="647348" y="1600200"/>
            <a:ext cx="10439400" cy="3847207"/>
          </a:xfrm>
          <a:prstGeom prst="rect">
            <a:avLst/>
          </a:prstGeom>
          <a:noFill/>
        </p:spPr>
        <p:txBody>
          <a:bodyPr wrap="square" rtlCol="0">
            <a:spAutoFit/>
          </a:bodyPr>
          <a:lstStyle/>
          <a:p>
            <a:pPr marL="342900" indent="-342900" defTabSz="914400">
              <a:buClrTx/>
              <a:buFont typeface="Arial" panose="020B0604020202020204" pitchFamily="34" charset="0"/>
              <a:buChar char="•"/>
            </a:pPr>
            <a:r>
              <a:rPr lang="en-US" sz="2000" dirty="0">
                <a:ea typeface="ＭＳ Ｐゴシック" pitchFamily="34" charset="-128"/>
              </a:rPr>
              <a:t>The Four-Factor analysis is an individualized assessment that is applied to all transportation system programs and activities to determine what reasonable steps must be taken to ensure meaningful access for LEP individuals. </a:t>
            </a:r>
          </a:p>
          <a:p>
            <a:pPr defTabSz="914400">
              <a:buClrTx/>
            </a:pPr>
            <a:endParaRPr lang="en-US" sz="2000" dirty="0">
              <a:ea typeface="ＭＳ Ｐゴシック" pitchFamily="34" charset="-128"/>
            </a:endParaRPr>
          </a:p>
          <a:p>
            <a:pPr algn="ctr" defTabSz="914400">
              <a:buClrTx/>
            </a:pPr>
            <a:r>
              <a:rPr lang="en-US" sz="2000" b="1" u="sng" dirty="0">
                <a:ea typeface="ＭＳ Ｐゴシック" pitchFamily="34" charset="-128"/>
              </a:rPr>
              <a:t>Measures</a:t>
            </a:r>
          </a:p>
          <a:p>
            <a:pPr marL="457200" indent="-457200" defTabSz="914400">
              <a:buClrTx/>
              <a:buFont typeface="+mj-lt"/>
              <a:buAutoNum type="arabicPeriod"/>
            </a:pPr>
            <a:r>
              <a:rPr lang="en-US" sz="2000" dirty="0">
                <a:ea typeface="ＭＳ Ｐゴシック" pitchFamily="34" charset="-128"/>
              </a:rPr>
              <a:t>Arrowhead determined LEP language assistance is at a low level ; however efforts will be made to reasonably accommodate any language access requests that may arise. </a:t>
            </a:r>
          </a:p>
          <a:p>
            <a:pPr marL="457200" indent="-457200" defTabSz="914400">
              <a:buClrTx/>
              <a:buFont typeface="+mj-lt"/>
              <a:buAutoNum type="arabicPeriod"/>
            </a:pPr>
            <a:r>
              <a:rPr lang="en-US" sz="2000" dirty="0">
                <a:ea typeface="ＭＳ Ｐゴシック" pitchFamily="34" charset="-128"/>
              </a:rPr>
              <a:t>A public participation log will be provided to staff to document all interpretation and translation services provided proactively or upon request. </a:t>
            </a:r>
          </a:p>
          <a:p>
            <a:pPr marL="457200" indent="-457200" defTabSz="914400">
              <a:buClrTx/>
              <a:buFont typeface="+mj-lt"/>
              <a:buAutoNum type="arabicPeriod"/>
            </a:pPr>
            <a:r>
              <a:rPr lang="en-US" sz="2000" dirty="0">
                <a:ea typeface="ＭＳ Ｐゴシック" pitchFamily="34" charset="-128"/>
              </a:rPr>
              <a:t>The public participation plan will outline the process for engaging and involving the public, including minority and LEP population.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819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D1DD2-AB80-FBCE-56FB-26A4751A7A73}"/>
              </a:ext>
            </a:extLst>
          </p:cNvPr>
          <p:cNvSpPr/>
          <p:nvPr/>
        </p:nvSpPr>
        <p:spPr>
          <a:xfrm>
            <a:off x="1540272" y="381000"/>
            <a:ext cx="8348119" cy="646331"/>
          </a:xfrm>
          <a:prstGeom prst="rect">
            <a:avLst/>
          </a:prstGeom>
          <a:noFill/>
        </p:spPr>
        <p:txBody>
          <a:bodyPr wrap="none" lIns="91440" tIns="45720" rIns="91440" bIns="45720">
            <a:spAutoFit/>
          </a:bodyPr>
          <a:lstStyle/>
          <a:p>
            <a:pPr algn="ctr"/>
            <a:r>
              <a:rPr lang="en-US" sz="3600" b="1" u="sng"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Public Participation Plan &amp; Strategies</a:t>
            </a:r>
            <a:endParaRPr lang="en-US" sz="3600" b="1" u="sng"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TextBox 2">
            <a:extLst>
              <a:ext uri="{FF2B5EF4-FFF2-40B4-BE49-F238E27FC236}">
                <a16:creationId xmlns:a16="http://schemas.microsoft.com/office/drawing/2014/main" id="{F6620D0A-78E7-4D0B-6258-53A35A82786E}"/>
              </a:ext>
            </a:extLst>
          </p:cNvPr>
          <p:cNvSpPr txBox="1"/>
          <p:nvPr/>
        </p:nvSpPr>
        <p:spPr>
          <a:xfrm>
            <a:off x="760412" y="1038648"/>
            <a:ext cx="10134600" cy="4832092"/>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000" dirty="0"/>
              <a:t>The purpose for the Public Participation Plan is to integrate consideration of the viewpoints of minority, low income, and limited English proficiency (LEP) populations into the Transit’s system community outreach activities.</a:t>
            </a:r>
          </a:p>
          <a:p>
            <a:endParaRPr lang="en-US" sz="2000" dirty="0"/>
          </a:p>
          <a:p>
            <a:pPr marL="0" indent="0" algn="ctr">
              <a:buNone/>
            </a:pPr>
            <a:r>
              <a:rPr lang="en-US" sz="2000" b="1" u="sng" dirty="0"/>
              <a:t>Strategies</a:t>
            </a:r>
          </a:p>
          <a:p>
            <a:pPr marL="457200" indent="-457200">
              <a:buFont typeface="+mj-lt"/>
              <a:buAutoNum type="arabicPeriod"/>
            </a:pPr>
            <a:r>
              <a:rPr lang="en-US" sz="2000" dirty="0"/>
              <a:t>AEOA/Arrowhead Transit will offer adequate notice of public participation activities in the planning stages and throughout.</a:t>
            </a:r>
          </a:p>
          <a:p>
            <a:pPr marL="457200" indent="-457200">
              <a:buFont typeface="+mj-lt"/>
              <a:buAutoNum type="arabicPeriod"/>
            </a:pPr>
            <a:r>
              <a:rPr lang="en-US" sz="2000" dirty="0"/>
              <a:t>Notice of free language assistance will be posted in areas that the public and staff have access to during activities.</a:t>
            </a:r>
          </a:p>
          <a:p>
            <a:pPr marL="457200" indent="-457200">
              <a:buFont typeface="+mj-lt"/>
              <a:buAutoNum type="arabicPeriod"/>
            </a:pPr>
            <a:r>
              <a:rPr lang="en-US" sz="2000" dirty="0"/>
              <a:t>All language assistance services will be recorded on the Public Participation Log.</a:t>
            </a:r>
          </a:p>
          <a:p>
            <a:pPr marL="457200" indent="-457200">
              <a:buFont typeface="+mj-lt"/>
              <a:buAutoNum type="arabicPeriod"/>
            </a:pPr>
            <a:r>
              <a:rPr lang="en-US" sz="2000" dirty="0"/>
              <a:t>Strategies to involve minority and LEP populations in effective participation in our decision progress and serve on appropriate committees, groups, board, etc. will be implemented.</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62381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schemas.microsoft.com/office/2006/documentManagement/types"/>
    <ds:schemaRef ds:uri="http://purl.org/dc/terms/"/>
    <ds:schemaRef ds:uri="http://purl.org/dc/dcmitype/"/>
    <ds:schemaRef ds:uri="http://www.w3.org/XML/1998/namespace"/>
    <ds:schemaRef ds:uri="http://purl.org/dc/elements/1.1/"/>
    <ds:schemaRef ds:uri="http://schemas.openxmlformats.org/package/2006/metadata/core-properties"/>
    <ds:schemaRef ds:uri="http://schemas.microsoft.com/office/infopath/2007/PartnerControls"/>
    <ds:schemaRef ds:uri="4873beb7-5857-4685-be1f-d57550cc96cc"/>
    <ds:schemaRef ds:uri="http://schemas.microsoft.com/office/2006/metadata/propertie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24411</TotalTime>
  <Words>1013</Words>
  <Application>Microsoft Office PowerPoint</Application>
  <PresentationFormat>Custom</PresentationFormat>
  <Paragraphs>83</Paragraphs>
  <Slides>12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Calibri</vt:lpstr>
      <vt:lpstr>Calibri Light</vt:lpstr>
      <vt:lpstr>Constantia</vt:lpstr>
      <vt:lpstr>Books Classic 16x9</vt:lpstr>
      <vt:lpstr>Adobe Acrobat Document</vt:lpstr>
      <vt:lpstr>Arrowhead Economic Opportunity Agency </vt:lpstr>
      <vt:lpstr>    FTA Requirements              Civil Rights           Act of 1964            Guidance    Protocols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 Please Contact AEOA Human Resources Department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Arrowhead Transit Volunteer Drivers Program</dc:title>
  <dc:creator>Hailey Pierce</dc:creator>
  <cp:lastModifiedBy>David Maki</cp:lastModifiedBy>
  <cp:revision>9</cp:revision>
  <dcterms:created xsi:type="dcterms:W3CDTF">2022-09-13T19:44:18Z</dcterms:created>
  <dcterms:modified xsi:type="dcterms:W3CDTF">2022-10-13T15:18:57Z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