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74" r:id="rId3"/>
    <p:sldId id="27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8C316-6DE1-4E44-A5E6-7324C50F760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321C75-6E01-432E-A056-E81C541A132A}">
      <dgm:prSet phldrT="[Text]"/>
      <dgm:spPr>
        <a:xfrm>
          <a:off x="2583" y="159121"/>
          <a:ext cx="2518581" cy="813245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Employee Assistance (EAP)</a:t>
          </a:r>
        </a:p>
      </dgm:t>
    </dgm:pt>
    <dgm:pt modelId="{776D8CBD-8225-4AF3-852E-148CCAE3A772}" type="parTrans" cxnId="{B7B8D635-D1D9-4AF8-AFFF-7E3B4F1F6B78}">
      <dgm:prSet/>
      <dgm:spPr/>
      <dgm:t>
        <a:bodyPr/>
        <a:lstStyle/>
        <a:p>
          <a:endParaRPr lang="en-US"/>
        </a:p>
      </dgm:t>
    </dgm:pt>
    <dgm:pt modelId="{20784EAF-7B5E-41FC-8070-6EE5E0D49EA5}" type="sibTrans" cxnId="{B7B8D635-D1D9-4AF8-AFFF-7E3B4F1F6B78}">
      <dgm:prSet/>
      <dgm:spPr/>
      <dgm:t>
        <a:bodyPr/>
        <a:lstStyle/>
        <a:p>
          <a:endParaRPr lang="en-US"/>
        </a:p>
      </dgm:t>
    </dgm:pt>
    <dgm:pt modelId="{73F8652B-7261-47A5-A6EB-1E699DC6336C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Emotional Well-Being</a:t>
          </a:r>
        </a:p>
      </dgm:t>
    </dgm:pt>
    <dgm:pt modelId="{64B76164-BEA8-4B8C-AF6F-E5A41C372172}" type="parTrans" cxnId="{9B81353E-DC7D-43AB-AD5F-2CE5993ED7AB}">
      <dgm:prSet/>
      <dgm:spPr/>
      <dgm:t>
        <a:bodyPr/>
        <a:lstStyle/>
        <a:p>
          <a:endParaRPr lang="en-US"/>
        </a:p>
      </dgm:t>
    </dgm:pt>
    <dgm:pt modelId="{7F9F2179-B0E9-4253-A5B1-BABAC12478CF}" type="sibTrans" cxnId="{9B81353E-DC7D-43AB-AD5F-2CE5993ED7AB}">
      <dgm:prSet/>
      <dgm:spPr/>
      <dgm:t>
        <a:bodyPr/>
        <a:lstStyle/>
        <a:p>
          <a:endParaRPr lang="en-US"/>
        </a:p>
      </dgm:t>
    </dgm:pt>
    <dgm:pt modelId="{1BF0C878-1688-41DD-AEC1-F78E375603F1}">
      <dgm:prSet phldrT="[Text]"/>
      <dgm:spPr>
        <a:xfrm>
          <a:off x="5744947" y="159121"/>
          <a:ext cx="2518581" cy="813245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EAP Financial Wellness</a:t>
          </a:r>
        </a:p>
      </dgm:t>
    </dgm:pt>
    <dgm:pt modelId="{A2BC9A72-46D3-4B08-8109-A0533857BDFE}" type="parTrans" cxnId="{75A0F148-C6E6-4254-947D-3AB375DC403B}">
      <dgm:prSet/>
      <dgm:spPr/>
      <dgm:t>
        <a:bodyPr/>
        <a:lstStyle/>
        <a:p>
          <a:endParaRPr lang="en-US"/>
        </a:p>
      </dgm:t>
    </dgm:pt>
    <dgm:pt modelId="{113D76D7-E96E-4C1C-84E2-643C5A897525}" type="sibTrans" cxnId="{75A0F148-C6E6-4254-947D-3AB375DC403B}">
      <dgm:prSet/>
      <dgm:spPr/>
      <dgm:t>
        <a:bodyPr/>
        <a:lstStyle/>
        <a:p>
          <a:endParaRPr lang="en-US"/>
        </a:p>
      </dgm:t>
    </dgm:pt>
    <dgm:pt modelId="{74B310D8-23A1-4710-979B-06CD02C8836D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Personal Finance Support / Guidance</a:t>
          </a:r>
        </a:p>
      </dgm:t>
    </dgm:pt>
    <dgm:pt modelId="{A79BA505-B7B6-44DD-B525-F70D7A1BFAC3}" type="parTrans" cxnId="{25DEC937-DF64-4EA0-9F99-C56022C426FC}">
      <dgm:prSet/>
      <dgm:spPr/>
      <dgm:t>
        <a:bodyPr/>
        <a:lstStyle/>
        <a:p>
          <a:endParaRPr lang="en-US"/>
        </a:p>
      </dgm:t>
    </dgm:pt>
    <dgm:pt modelId="{FA549909-416F-4E55-978F-2938BBC0AC06}" type="sibTrans" cxnId="{25DEC937-DF64-4EA0-9F99-C56022C426FC}">
      <dgm:prSet/>
      <dgm:spPr/>
      <dgm:t>
        <a:bodyPr/>
        <a:lstStyle/>
        <a:p>
          <a:endParaRPr lang="en-US"/>
        </a:p>
      </dgm:t>
    </dgm:pt>
    <dgm:pt modelId="{A64222D7-C202-4730-84DC-8A6BA2812620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Online courses, Webinars, Coaching Videos</a:t>
          </a:r>
        </a:p>
      </dgm:t>
    </dgm:pt>
    <dgm:pt modelId="{EFDA22E2-C346-4CF4-B5B3-611DCC0F7624}" type="parTrans" cxnId="{8DD57742-922A-40D6-85F5-7B1DE9FDE0CA}">
      <dgm:prSet/>
      <dgm:spPr/>
      <dgm:t>
        <a:bodyPr/>
        <a:lstStyle/>
        <a:p>
          <a:endParaRPr lang="en-US"/>
        </a:p>
      </dgm:t>
    </dgm:pt>
    <dgm:pt modelId="{DC401317-BE32-41A5-BDE2-A7EA401CC854}" type="sibTrans" cxnId="{8DD57742-922A-40D6-85F5-7B1DE9FDE0CA}">
      <dgm:prSet/>
      <dgm:spPr/>
      <dgm:t>
        <a:bodyPr/>
        <a:lstStyle/>
        <a:p>
          <a:endParaRPr lang="en-US"/>
        </a:p>
      </dgm:t>
    </dgm:pt>
    <dgm:pt modelId="{DAA41464-2F00-42CE-8856-E423F93A413B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endParaRPr lang="en-US" dirty="0">
            <a:solidFill>
              <a:srgbClr val="195992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3A277103-C639-4964-AE02-4D0421BB755F}" type="parTrans" cxnId="{ED2CD484-DCDC-4585-BADA-B1C1BA3F2ED9}">
      <dgm:prSet/>
      <dgm:spPr/>
      <dgm:t>
        <a:bodyPr/>
        <a:lstStyle/>
        <a:p>
          <a:endParaRPr lang="en-US"/>
        </a:p>
      </dgm:t>
    </dgm:pt>
    <dgm:pt modelId="{6CF74B07-1A53-4D19-B745-235AEA0852C8}" type="sibTrans" cxnId="{ED2CD484-DCDC-4585-BADA-B1C1BA3F2ED9}">
      <dgm:prSet/>
      <dgm:spPr/>
      <dgm:t>
        <a:bodyPr/>
        <a:lstStyle/>
        <a:p>
          <a:endParaRPr lang="en-US"/>
        </a:p>
      </dgm:t>
    </dgm:pt>
    <dgm:pt modelId="{F5B219EE-5457-4E19-827F-496AD1D9011C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Family &amp; Relationships</a:t>
          </a:r>
        </a:p>
      </dgm:t>
    </dgm:pt>
    <dgm:pt modelId="{9E579467-9261-4D32-99D5-A965018286DF}" type="parTrans" cxnId="{A0C35E81-02BD-41C2-9805-3ED2957E4427}">
      <dgm:prSet/>
      <dgm:spPr/>
      <dgm:t>
        <a:bodyPr/>
        <a:lstStyle/>
        <a:p>
          <a:endParaRPr lang="en-US"/>
        </a:p>
      </dgm:t>
    </dgm:pt>
    <dgm:pt modelId="{1EA2C669-B954-4EF2-B4A6-FBEB9C89BC73}" type="sibTrans" cxnId="{A0C35E81-02BD-41C2-9805-3ED2957E4427}">
      <dgm:prSet/>
      <dgm:spPr/>
      <dgm:t>
        <a:bodyPr/>
        <a:lstStyle/>
        <a:p>
          <a:endParaRPr lang="en-US"/>
        </a:p>
      </dgm:t>
    </dgm:pt>
    <dgm:pt modelId="{5FB47744-C666-4BF5-AA46-A3D009710BC8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Legal &amp; Financial</a:t>
          </a:r>
        </a:p>
      </dgm:t>
    </dgm:pt>
    <dgm:pt modelId="{49DFD6BC-2815-4279-937E-8E3EF4EC5DCC}" type="parTrans" cxnId="{7112F595-452A-42E7-AB62-7E6DB237D883}">
      <dgm:prSet/>
      <dgm:spPr/>
      <dgm:t>
        <a:bodyPr/>
        <a:lstStyle/>
        <a:p>
          <a:endParaRPr lang="en-US"/>
        </a:p>
      </dgm:t>
    </dgm:pt>
    <dgm:pt modelId="{BFE9AD5D-9DD9-4DF7-9C4E-A3116DCCDA42}" type="sibTrans" cxnId="{7112F595-452A-42E7-AB62-7E6DB237D883}">
      <dgm:prSet/>
      <dgm:spPr/>
      <dgm:t>
        <a:bodyPr/>
        <a:lstStyle/>
        <a:p>
          <a:endParaRPr lang="en-US"/>
        </a:p>
      </dgm:t>
    </dgm:pt>
    <dgm:pt modelId="{7963AAE5-9464-4FEE-A6EE-9ADEA39AA547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Healthy Life-Styles</a:t>
          </a:r>
        </a:p>
      </dgm:t>
    </dgm:pt>
    <dgm:pt modelId="{25189B60-5661-433C-B846-5B74423A645D}" type="parTrans" cxnId="{9AC57FD1-D8F4-4043-A877-FE55696DCA85}">
      <dgm:prSet/>
      <dgm:spPr/>
      <dgm:t>
        <a:bodyPr/>
        <a:lstStyle/>
        <a:p>
          <a:endParaRPr lang="en-US"/>
        </a:p>
      </dgm:t>
    </dgm:pt>
    <dgm:pt modelId="{9B1A5C4B-A5D3-4E22-8669-2D5652DA71FE}" type="sibTrans" cxnId="{9AC57FD1-D8F4-4043-A877-FE55696DCA85}">
      <dgm:prSet/>
      <dgm:spPr/>
      <dgm:t>
        <a:bodyPr/>
        <a:lstStyle/>
        <a:p>
          <a:endParaRPr lang="en-US"/>
        </a:p>
      </dgm:t>
    </dgm:pt>
    <dgm:pt modelId="{EFD9010B-DA51-4718-893C-1F67829EF67F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24/7 Access to Professionals</a:t>
          </a:r>
        </a:p>
      </dgm:t>
    </dgm:pt>
    <dgm:pt modelId="{6923F524-5824-4DC6-AED5-89CD2B802BD2}" type="parTrans" cxnId="{1297FDD1-2B91-45A4-A384-DA9B4F5F75EC}">
      <dgm:prSet/>
      <dgm:spPr/>
      <dgm:t>
        <a:bodyPr/>
        <a:lstStyle/>
        <a:p>
          <a:endParaRPr lang="en-US"/>
        </a:p>
      </dgm:t>
    </dgm:pt>
    <dgm:pt modelId="{1DF1F0B4-2FF9-4B96-A5D5-D389E59EC989}" type="sibTrans" cxnId="{1297FDD1-2B91-45A4-A384-DA9B4F5F75EC}">
      <dgm:prSet/>
      <dgm:spPr/>
      <dgm:t>
        <a:bodyPr/>
        <a:lstStyle/>
        <a:p>
          <a:endParaRPr lang="en-US"/>
        </a:p>
      </dgm:t>
    </dgm:pt>
    <dgm:pt modelId="{4D4BE6FD-B69F-47EA-810C-EE21ABC5BDA2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Work &amp; Life Transitions</a:t>
          </a:r>
        </a:p>
      </dgm:t>
    </dgm:pt>
    <dgm:pt modelId="{93E82E08-7482-44C8-B20E-FD2787D69A34}" type="parTrans" cxnId="{C53132D6-CF7F-444A-AA88-73843AC82181}">
      <dgm:prSet/>
      <dgm:spPr/>
      <dgm:t>
        <a:bodyPr/>
        <a:lstStyle/>
        <a:p>
          <a:endParaRPr lang="en-US"/>
        </a:p>
      </dgm:t>
    </dgm:pt>
    <dgm:pt modelId="{403B53F0-EB8D-4DF5-BB6C-8525E7C9696B}" type="sibTrans" cxnId="{C53132D6-CF7F-444A-AA88-73843AC82181}">
      <dgm:prSet/>
      <dgm:spPr/>
      <dgm:t>
        <a:bodyPr/>
        <a:lstStyle/>
        <a:p>
          <a:endParaRPr lang="en-US"/>
        </a:p>
      </dgm:t>
    </dgm:pt>
    <dgm:pt modelId="{CD73593F-FF6E-474B-AF71-B3FDDE2245CE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Budgeting Tools/Calculators</a:t>
          </a:r>
        </a:p>
      </dgm:t>
    </dgm:pt>
    <dgm:pt modelId="{6F712359-3EA2-416F-93CA-FC6F6BDD9283}" type="parTrans" cxnId="{AC2E4825-AC59-4009-BAE3-6CA5B027AA0A}">
      <dgm:prSet/>
      <dgm:spPr/>
      <dgm:t>
        <a:bodyPr/>
        <a:lstStyle/>
        <a:p>
          <a:endParaRPr lang="en-US"/>
        </a:p>
      </dgm:t>
    </dgm:pt>
    <dgm:pt modelId="{2F400D9D-B6C5-4D79-B47C-F1C9A4EE1B73}" type="sibTrans" cxnId="{AC2E4825-AC59-4009-BAE3-6CA5B027AA0A}">
      <dgm:prSet/>
      <dgm:spPr/>
      <dgm:t>
        <a:bodyPr/>
        <a:lstStyle/>
        <a:p>
          <a:endParaRPr lang="en-US"/>
        </a:p>
      </dgm:t>
    </dgm:pt>
    <dgm:pt modelId="{48CBE96D-4FC2-404A-97C1-92B1D7F30203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“Enrich” Financial Wellness Tool</a:t>
          </a:r>
        </a:p>
      </dgm:t>
    </dgm:pt>
    <dgm:pt modelId="{9564F3AB-01FF-4F03-AC25-9A2BBA7D6CFF}" type="parTrans" cxnId="{29D50781-40DB-4A43-8BA8-79ED0A78F1C2}">
      <dgm:prSet/>
      <dgm:spPr/>
      <dgm:t>
        <a:bodyPr/>
        <a:lstStyle/>
        <a:p>
          <a:endParaRPr lang="en-US"/>
        </a:p>
      </dgm:t>
    </dgm:pt>
    <dgm:pt modelId="{7299CEEC-CAEE-4684-B6B8-577D1C864554}" type="sibTrans" cxnId="{29D50781-40DB-4A43-8BA8-79ED0A78F1C2}">
      <dgm:prSet/>
      <dgm:spPr/>
      <dgm:t>
        <a:bodyPr/>
        <a:lstStyle/>
        <a:p>
          <a:endParaRPr lang="en-US"/>
        </a:p>
      </dgm:t>
    </dgm:pt>
    <dgm:pt modelId="{93C981DA-FECF-47F5-AA6C-B3FE414D1304}">
      <dgm:prSet phldrT="[Text]"/>
      <dgm:spPr>
        <a:xfrm>
          <a:off x="5744947" y="972366"/>
          <a:ext cx="2518581" cy="2449912"/>
        </a:xfr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Chat Functionality</a:t>
          </a:r>
        </a:p>
      </dgm:t>
    </dgm:pt>
    <dgm:pt modelId="{F1836D54-925F-4DF8-979B-299B4C376185}" type="parTrans" cxnId="{AEDCD2B9-3624-4EEF-8102-AA45BBF4ACB9}">
      <dgm:prSet/>
      <dgm:spPr/>
      <dgm:t>
        <a:bodyPr/>
        <a:lstStyle/>
        <a:p>
          <a:endParaRPr lang="en-US"/>
        </a:p>
      </dgm:t>
    </dgm:pt>
    <dgm:pt modelId="{7A86B339-F054-481A-80DE-A41614E5F988}" type="sibTrans" cxnId="{AEDCD2B9-3624-4EEF-8102-AA45BBF4ACB9}">
      <dgm:prSet/>
      <dgm:spPr/>
      <dgm:t>
        <a:bodyPr/>
        <a:lstStyle/>
        <a:p>
          <a:endParaRPr lang="en-US"/>
        </a:p>
      </dgm:t>
    </dgm:pt>
    <dgm:pt modelId="{39B0D5C2-E4E4-45DA-8C07-19AB66338D48}">
      <dgm:prSet phldrT="[Text]"/>
      <dgm:spPr>
        <a:xfrm>
          <a:off x="2583" y="972366"/>
          <a:ext cx="2518581" cy="2449912"/>
        </a:xfr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3 Face to Face Visits</a:t>
          </a:r>
        </a:p>
      </dgm:t>
    </dgm:pt>
    <dgm:pt modelId="{E08217E1-D0D9-4408-A437-384208046764}" type="parTrans" cxnId="{57E1D77C-F75B-4EDB-95D6-2E2C715B5400}">
      <dgm:prSet/>
      <dgm:spPr/>
      <dgm:t>
        <a:bodyPr/>
        <a:lstStyle/>
        <a:p>
          <a:endParaRPr lang="en-US"/>
        </a:p>
      </dgm:t>
    </dgm:pt>
    <dgm:pt modelId="{9E5D7B23-6974-45DA-8731-DE60121F6F36}" type="sibTrans" cxnId="{57E1D77C-F75B-4EDB-95D6-2E2C715B5400}">
      <dgm:prSet/>
      <dgm:spPr/>
      <dgm:t>
        <a:bodyPr/>
        <a:lstStyle/>
        <a:p>
          <a:endParaRPr lang="en-US"/>
        </a:p>
      </dgm:t>
    </dgm:pt>
    <dgm:pt modelId="{787DBBB2-D536-4458-80A3-EB3C8DA27043}" type="pres">
      <dgm:prSet presAssocID="{2018C316-6DE1-4E44-A5E6-7324C50F760E}" presName="Name0" presStyleCnt="0">
        <dgm:presLayoutVars>
          <dgm:dir/>
          <dgm:animLvl val="lvl"/>
          <dgm:resizeHandles val="exact"/>
        </dgm:presLayoutVars>
      </dgm:prSet>
      <dgm:spPr/>
    </dgm:pt>
    <dgm:pt modelId="{20576690-ED15-4A79-8F45-CF6E7704027E}" type="pres">
      <dgm:prSet presAssocID="{C8321C75-6E01-432E-A056-E81C541A132A}" presName="composite" presStyleCnt="0"/>
      <dgm:spPr/>
    </dgm:pt>
    <dgm:pt modelId="{487C85C9-FE2F-433E-A49A-CB1AC544FCDB}" type="pres">
      <dgm:prSet presAssocID="{C8321C75-6E01-432E-A056-E81C541A132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D039959-66D6-426E-A791-09EB24F38D34}" type="pres">
      <dgm:prSet presAssocID="{C8321C75-6E01-432E-A056-E81C541A132A}" presName="desTx" presStyleLbl="alignAccFollowNode1" presStyleIdx="0" presStyleCnt="2">
        <dgm:presLayoutVars>
          <dgm:bulletEnabled val="1"/>
        </dgm:presLayoutVars>
      </dgm:prSet>
      <dgm:spPr>
        <a:prstGeom prst="rect">
          <a:avLst/>
        </a:prstGeom>
      </dgm:spPr>
    </dgm:pt>
    <dgm:pt modelId="{5DC743FB-5B84-4554-9A4A-5F4C9D26F24F}" type="pres">
      <dgm:prSet presAssocID="{20784EAF-7B5E-41FC-8070-6EE5E0D49EA5}" presName="space" presStyleCnt="0"/>
      <dgm:spPr/>
    </dgm:pt>
    <dgm:pt modelId="{CC3B4386-AC16-4865-A547-974E6CD7C891}" type="pres">
      <dgm:prSet presAssocID="{1BF0C878-1688-41DD-AEC1-F78E375603F1}" presName="composite" presStyleCnt="0"/>
      <dgm:spPr/>
    </dgm:pt>
    <dgm:pt modelId="{319249C6-7927-4700-845A-A99AE5D968E6}" type="pres">
      <dgm:prSet presAssocID="{1BF0C878-1688-41DD-AEC1-F78E375603F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F229D3B-28A9-4019-8A75-743874D880F5}" type="pres">
      <dgm:prSet presAssocID="{1BF0C878-1688-41DD-AEC1-F78E375603F1}" presName="desTx" presStyleLbl="alignAccFollowNode1" presStyleIdx="1" presStyleCnt="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5E21E909-0163-49D3-9126-626E589D6477}" type="presOf" srcId="{4D4BE6FD-B69F-47EA-810C-EE21ABC5BDA2}" destId="{BD039959-66D6-426E-A791-09EB24F38D34}" srcOrd="0" destOrd="5" presId="urn:microsoft.com/office/officeart/2005/8/layout/hList1"/>
    <dgm:cxn modelId="{AC2E4825-AC59-4009-BAE3-6CA5B027AA0A}" srcId="{1BF0C878-1688-41DD-AEC1-F78E375603F1}" destId="{CD73593F-FF6E-474B-AF71-B3FDDE2245CE}" srcOrd="3" destOrd="0" parTransId="{6F712359-3EA2-416F-93CA-FC6F6BDD9283}" sibTransId="{2F400D9D-B6C5-4D79-B47C-F1C9A4EE1B73}"/>
    <dgm:cxn modelId="{B7B8D635-D1D9-4AF8-AFFF-7E3B4F1F6B78}" srcId="{2018C316-6DE1-4E44-A5E6-7324C50F760E}" destId="{C8321C75-6E01-432E-A056-E81C541A132A}" srcOrd="0" destOrd="0" parTransId="{776D8CBD-8225-4AF3-852E-148CCAE3A772}" sibTransId="{20784EAF-7B5E-41FC-8070-6EE5E0D49EA5}"/>
    <dgm:cxn modelId="{25DEC937-DF64-4EA0-9F99-C56022C426FC}" srcId="{1BF0C878-1688-41DD-AEC1-F78E375603F1}" destId="{74B310D8-23A1-4710-979B-06CD02C8836D}" srcOrd="1" destOrd="0" parTransId="{A79BA505-B7B6-44DD-B525-F70D7A1BFAC3}" sibTransId="{FA549909-416F-4E55-978F-2938BBC0AC06}"/>
    <dgm:cxn modelId="{9B81353E-DC7D-43AB-AD5F-2CE5993ED7AB}" srcId="{C8321C75-6E01-432E-A056-E81C541A132A}" destId="{73F8652B-7261-47A5-A6EB-1E699DC6336C}" srcOrd="1" destOrd="0" parTransId="{64B76164-BEA8-4B8C-AF6F-E5A41C372172}" sibTransId="{7F9F2179-B0E9-4253-A5B1-BABAC12478CF}"/>
    <dgm:cxn modelId="{2BA35740-2020-4FE3-A66C-D664862D04C9}" type="presOf" srcId="{73F8652B-7261-47A5-A6EB-1E699DC6336C}" destId="{BD039959-66D6-426E-A791-09EB24F38D34}" srcOrd="0" destOrd="1" presId="urn:microsoft.com/office/officeart/2005/8/layout/hList1"/>
    <dgm:cxn modelId="{8DD57742-922A-40D6-85F5-7B1DE9FDE0CA}" srcId="{1BF0C878-1688-41DD-AEC1-F78E375603F1}" destId="{A64222D7-C202-4730-84DC-8A6BA2812620}" srcOrd="2" destOrd="0" parTransId="{EFDA22E2-C346-4CF4-B5B3-611DCC0F7624}" sibTransId="{DC401317-BE32-41A5-BDE2-A7EA401CC854}"/>
    <dgm:cxn modelId="{3183FA42-76A9-417B-BC0A-B3D1AD1C6568}" type="presOf" srcId="{2018C316-6DE1-4E44-A5E6-7324C50F760E}" destId="{787DBBB2-D536-4458-80A3-EB3C8DA27043}" srcOrd="0" destOrd="0" presId="urn:microsoft.com/office/officeart/2005/8/layout/hList1"/>
    <dgm:cxn modelId="{DA0CA263-160D-4AA5-8B59-0F9F91DE0D5B}" type="presOf" srcId="{74B310D8-23A1-4710-979B-06CD02C8836D}" destId="{4F229D3B-28A9-4019-8A75-743874D880F5}" srcOrd="0" destOrd="1" presId="urn:microsoft.com/office/officeart/2005/8/layout/hList1"/>
    <dgm:cxn modelId="{E7B93846-4F66-4F8A-8AF0-3586A401AEF6}" type="presOf" srcId="{CD73593F-FF6E-474B-AF71-B3FDDE2245CE}" destId="{4F229D3B-28A9-4019-8A75-743874D880F5}" srcOrd="0" destOrd="3" presId="urn:microsoft.com/office/officeart/2005/8/layout/hList1"/>
    <dgm:cxn modelId="{BFB7CF68-2002-4703-A998-1EDF6666E4F7}" type="presOf" srcId="{F5B219EE-5457-4E19-827F-496AD1D9011C}" destId="{BD039959-66D6-426E-A791-09EB24F38D34}" srcOrd="0" destOrd="2" presId="urn:microsoft.com/office/officeart/2005/8/layout/hList1"/>
    <dgm:cxn modelId="{75A0F148-C6E6-4254-947D-3AB375DC403B}" srcId="{2018C316-6DE1-4E44-A5E6-7324C50F760E}" destId="{1BF0C878-1688-41DD-AEC1-F78E375603F1}" srcOrd="1" destOrd="0" parTransId="{A2BC9A72-46D3-4B08-8109-A0533857BDFE}" sibTransId="{113D76D7-E96E-4C1C-84E2-643C5A897525}"/>
    <dgm:cxn modelId="{57E1D77C-F75B-4EDB-95D6-2E2C715B5400}" srcId="{C8321C75-6E01-432E-A056-E81C541A132A}" destId="{39B0D5C2-E4E4-45DA-8C07-19AB66338D48}" srcOrd="0" destOrd="0" parTransId="{E08217E1-D0D9-4408-A437-384208046764}" sibTransId="{9E5D7B23-6974-45DA-8731-DE60121F6F36}"/>
    <dgm:cxn modelId="{29D50781-40DB-4A43-8BA8-79ED0A78F1C2}" srcId="{1BF0C878-1688-41DD-AEC1-F78E375603F1}" destId="{48CBE96D-4FC2-404A-97C1-92B1D7F30203}" srcOrd="0" destOrd="0" parTransId="{9564F3AB-01FF-4F03-AC25-9A2BBA7D6CFF}" sibTransId="{7299CEEC-CAEE-4684-B6B8-577D1C864554}"/>
    <dgm:cxn modelId="{A0C35E81-02BD-41C2-9805-3ED2957E4427}" srcId="{C8321C75-6E01-432E-A056-E81C541A132A}" destId="{F5B219EE-5457-4E19-827F-496AD1D9011C}" srcOrd="2" destOrd="0" parTransId="{9E579467-9261-4D32-99D5-A965018286DF}" sibTransId="{1EA2C669-B954-4EF2-B4A6-FBEB9C89BC73}"/>
    <dgm:cxn modelId="{ED2CD484-DCDC-4585-BADA-B1C1BA3F2ED9}" srcId="{1BF0C878-1688-41DD-AEC1-F78E375603F1}" destId="{DAA41464-2F00-42CE-8856-E423F93A413B}" srcOrd="5" destOrd="0" parTransId="{3A277103-C639-4964-AE02-4D0421BB755F}" sibTransId="{6CF74B07-1A53-4D19-B745-235AEA0852C8}"/>
    <dgm:cxn modelId="{5954FC89-EF85-4D2E-9EFC-D8E9A4C8EB5D}" type="presOf" srcId="{C8321C75-6E01-432E-A056-E81C541A132A}" destId="{487C85C9-FE2F-433E-A49A-CB1AC544FCDB}" srcOrd="0" destOrd="0" presId="urn:microsoft.com/office/officeart/2005/8/layout/hList1"/>
    <dgm:cxn modelId="{99033190-9A1E-446B-A33B-1B788084AA33}" type="presOf" srcId="{EFD9010B-DA51-4718-893C-1F67829EF67F}" destId="{BD039959-66D6-426E-A791-09EB24F38D34}" srcOrd="0" destOrd="6" presId="urn:microsoft.com/office/officeart/2005/8/layout/hList1"/>
    <dgm:cxn modelId="{7112F595-452A-42E7-AB62-7E6DB237D883}" srcId="{C8321C75-6E01-432E-A056-E81C541A132A}" destId="{5FB47744-C666-4BF5-AA46-A3D009710BC8}" srcOrd="3" destOrd="0" parTransId="{49DFD6BC-2815-4279-937E-8E3EF4EC5DCC}" sibTransId="{BFE9AD5D-9DD9-4DF7-9C4E-A3116DCCDA42}"/>
    <dgm:cxn modelId="{4014669A-A5A9-469B-9857-C7C0D6AFB22D}" type="presOf" srcId="{39B0D5C2-E4E4-45DA-8C07-19AB66338D48}" destId="{BD039959-66D6-426E-A791-09EB24F38D34}" srcOrd="0" destOrd="0" presId="urn:microsoft.com/office/officeart/2005/8/layout/hList1"/>
    <dgm:cxn modelId="{13F87EA7-3208-464E-BBE9-7F3E020E14C3}" type="presOf" srcId="{A64222D7-C202-4730-84DC-8A6BA2812620}" destId="{4F229D3B-28A9-4019-8A75-743874D880F5}" srcOrd="0" destOrd="2" presId="urn:microsoft.com/office/officeart/2005/8/layout/hList1"/>
    <dgm:cxn modelId="{FF6B90B7-FE65-411A-B997-C4D08A8549DC}" type="presOf" srcId="{5FB47744-C666-4BF5-AA46-A3D009710BC8}" destId="{BD039959-66D6-426E-A791-09EB24F38D34}" srcOrd="0" destOrd="3" presId="urn:microsoft.com/office/officeart/2005/8/layout/hList1"/>
    <dgm:cxn modelId="{AEDCD2B9-3624-4EEF-8102-AA45BBF4ACB9}" srcId="{1BF0C878-1688-41DD-AEC1-F78E375603F1}" destId="{93C981DA-FECF-47F5-AA6C-B3FE414D1304}" srcOrd="4" destOrd="0" parTransId="{F1836D54-925F-4DF8-979B-299B4C376185}" sibTransId="{7A86B339-F054-481A-80DE-A41614E5F988}"/>
    <dgm:cxn modelId="{3BC4C6C5-7DEC-4C02-AD8C-131217874A80}" type="presOf" srcId="{7963AAE5-9464-4FEE-A6EE-9ADEA39AA547}" destId="{BD039959-66D6-426E-A791-09EB24F38D34}" srcOrd="0" destOrd="4" presId="urn:microsoft.com/office/officeart/2005/8/layout/hList1"/>
    <dgm:cxn modelId="{9AC57FD1-D8F4-4043-A877-FE55696DCA85}" srcId="{C8321C75-6E01-432E-A056-E81C541A132A}" destId="{7963AAE5-9464-4FEE-A6EE-9ADEA39AA547}" srcOrd="4" destOrd="0" parTransId="{25189B60-5661-433C-B846-5B74423A645D}" sibTransId="{9B1A5C4B-A5D3-4E22-8669-2D5652DA71FE}"/>
    <dgm:cxn modelId="{1297FDD1-2B91-45A4-A384-DA9B4F5F75EC}" srcId="{C8321C75-6E01-432E-A056-E81C541A132A}" destId="{EFD9010B-DA51-4718-893C-1F67829EF67F}" srcOrd="6" destOrd="0" parTransId="{6923F524-5824-4DC6-AED5-89CD2B802BD2}" sibTransId="{1DF1F0B4-2FF9-4B96-A5D5-D389E59EC989}"/>
    <dgm:cxn modelId="{C53132D6-CF7F-444A-AA88-73843AC82181}" srcId="{C8321C75-6E01-432E-A056-E81C541A132A}" destId="{4D4BE6FD-B69F-47EA-810C-EE21ABC5BDA2}" srcOrd="5" destOrd="0" parTransId="{93E82E08-7482-44C8-B20E-FD2787D69A34}" sibTransId="{403B53F0-EB8D-4DF5-BB6C-8525E7C9696B}"/>
    <dgm:cxn modelId="{2E49D3E5-DA76-4994-8C4C-9227DC72FCF9}" type="presOf" srcId="{DAA41464-2F00-42CE-8856-E423F93A413B}" destId="{4F229D3B-28A9-4019-8A75-743874D880F5}" srcOrd="0" destOrd="5" presId="urn:microsoft.com/office/officeart/2005/8/layout/hList1"/>
    <dgm:cxn modelId="{B74C9FE8-EBDA-4C35-BAA7-F1DAA4775635}" type="presOf" srcId="{1BF0C878-1688-41DD-AEC1-F78E375603F1}" destId="{319249C6-7927-4700-845A-A99AE5D968E6}" srcOrd="0" destOrd="0" presId="urn:microsoft.com/office/officeart/2005/8/layout/hList1"/>
    <dgm:cxn modelId="{B21B4BEA-DAAB-4DB0-A3E9-413039ED5B5A}" type="presOf" srcId="{93C981DA-FECF-47F5-AA6C-B3FE414D1304}" destId="{4F229D3B-28A9-4019-8A75-743874D880F5}" srcOrd="0" destOrd="4" presId="urn:microsoft.com/office/officeart/2005/8/layout/hList1"/>
    <dgm:cxn modelId="{C0D40AF4-8E7E-423C-B585-A67584EE54D3}" type="presOf" srcId="{48CBE96D-4FC2-404A-97C1-92B1D7F30203}" destId="{4F229D3B-28A9-4019-8A75-743874D880F5}" srcOrd="0" destOrd="0" presId="urn:microsoft.com/office/officeart/2005/8/layout/hList1"/>
    <dgm:cxn modelId="{4A08DD5D-9133-445C-B5EF-19F69326825A}" type="presParOf" srcId="{787DBBB2-D536-4458-80A3-EB3C8DA27043}" destId="{20576690-ED15-4A79-8F45-CF6E7704027E}" srcOrd="0" destOrd="0" presId="urn:microsoft.com/office/officeart/2005/8/layout/hList1"/>
    <dgm:cxn modelId="{FF4A41FD-EA44-4A3F-821D-520ED5938CB2}" type="presParOf" srcId="{20576690-ED15-4A79-8F45-CF6E7704027E}" destId="{487C85C9-FE2F-433E-A49A-CB1AC544FCDB}" srcOrd="0" destOrd="0" presId="urn:microsoft.com/office/officeart/2005/8/layout/hList1"/>
    <dgm:cxn modelId="{2F195F5A-1F11-4D62-AB7D-40CE63A5E4DF}" type="presParOf" srcId="{20576690-ED15-4A79-8F45-CF6E7704027E}" destId="{BD039959-66D6-426E-A791-09EB24F38D34}" srcOrd="1" destOrd="0" presId="urn:microsoft.com/office/officeart/2005/8/layout/hList1"/>
    <dgm:cxn modelId="{CD026D10-C189-4FE0-AFA4-7BCB2DBD5596}" type="presParOf" srcId="{787DBBB2-D536-4458-80A3-EB3C8DA27043}" destId="{5DC743FB-5B84-4554-9A4A-5F4C9D26F24F}" srcOrd="1" destOrd="0" presId="urn:microsoft.com/office/officeart/2005/8/layout/hList1"/>
    <dgm:cxn modelId="{18BA5E0B-5233-419F-8A17-919725F34D0A}" type="presParOf" srcId="{787DBBB2-D536-4458-80A3-EB3C8DA27043}" destId="{CC3B4386-AC16-4865-A547-974E6CD7C891}" srcOrd="2" destOrd="0" presId="urn:microsoft.com/office/officeart/2005/8/layout/hList1"/>
    <dgm:cxn modelId="{76D895DF-473A-480B-AE4F-A0804D8CC6F2}" type="presParOf" srcId="{CC3B4386-AC16-4865-A547-974E6CD7C891}" destId="{319249C6-7927-4700-845A-A99AE5D968E6}" srcOrd="0" destOrd="0" presId="urn:microsoft.com/office/officeart/2005/8/layout/hList1"/>
    <dgm:cxn modelId="{6567250B-8709-441F-9432-C21BC9D54531}" type="presParOf" srcId="{CC3B4386-AC16-4865-A547-974E6CD7C891}" destId="{4F229D3B-28A9-4019-8A75-743874D880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18C316-6DE1-4E44-A5E6-7324C50F760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321C75-6E01-432E-A056-E81C541A132A}">
      <dgm:prSet phldrT="[Text]"/>
      <dgm:spPr>
        <a:xfrm>
          <a:off x="2583" y="159121"/>
          <a:ext cx="2518581" cy="813245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Will Prep</a:t>
          </a:r>
        </a:p>
      </dgm:t>
    </dgm:pt>
    <dgm:pt modelId="{776D8CBD-8225-4AF3-852E-148CCAE3A772}" type="parTrans" cxnId="{B7B8D635-D1D9-4AF8-AFFF-7E3B4F1F6B78}">
      <dgm:prSet/>
      <dgm:spPr/>
      <dgm:t>
        <a:bodyPr/>
        <a:lstStyle/>
        <a:p>
          <a:endParaRPr lang="en-US"/>
        </a:p>
      </dgm:t>
    </dgm:pt>
    <dgm:pt modelId="{20784EAF-7B5E-41FC-8070-6EE5E0D49EA5}" type="sibTrans" cxnId="{B7B8D635-D1D9-4AF8-AFFF-7E3B4F1F6B78}">
      <dgm:prSet/>
      <dgm:spPr/>
      <dgm:t>
        <a:bodyPr/>
        <a:lstStyle/>
        <a:p>
          <a:endParaRPr lang="en-US"/>
        </a:p>
      </dgm:t>
    </dgm:pt>
    <dgm:pt modelId="{73F8652B-7261-47A5-A6EB-1E699DC6336C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Last Will and Testament</a:t>
          </a:r>
        </a:p>
      </dgm:t>
    </dgm:pt>
    <dgm:pt modelId="{64B76164-BEA8-4B8C-AF6F-E5A41C372172}" type="parTrans" cxnId="{9B81353E-DC7D-43AB-AD5F-2CE5993ED7AB}">
      <dgm:prSet/>
      <dgm:spPr/>
      <dgm:t>
        <a:bodyPr/>
        <a:lstStyle/>
        <a:p>
          <a:endParaRPr lang="en-US"/>
        </a:p>
      </dgm:t>
    </dgm:pt>
    <dgm:pt modelId="{7F9F2179-B0E9-4253-A5B1-BABAC12478CF}" type="sibTrans" cxnId="{9B81353E-DC7D-43AB-AD5F-2CE5993ED7AB}">
      <dgm:prSet/>
      <dgm:spPr/>
      <dgm:t>
        <a:bodyPr/>
        <a:lstStyle/>
        <a:p>
          <a:endParaRPr lang="en-US"/>
        </a:p>
      </dgm:t>
    </dgm:pt>
    <dgm:pt modelId="{0DE175F1-53BE-4FC3-A541-CC48BBE7F010}">
      <dgm:prSet phldrT="[Text]"/>
      <dgm:spPr>
        <a:xfrm>
          <a:off x="2873765" y="159121"/>
          <a:ext cx="2518581" cy="813245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Travel  &amp; Identity Theft Assistance</a:t>
          </a:r>
        </a:p>
      </dgm:t>
    </dgm:pt>
    <dgm:pt modelId="{945E877E-2C9A-4A7D-B82E-EA6B4A45AED1}" type="parTrans" cxnId="{BF992466-208C-404A-A2AB-A215D38AF7DA}">
      <dgm:prSet/>
      <dgm:spPr/>
      <dgm:t>
        <a:bodyPr/>
        <a:lstStyle/>
        <a:p>
          <a:endParaRPr lang="en-US"/>
        </a:p>
      </dgm:t>
    </dgm:pt>
    <dgm:pt modelId="{1FD61C75-8139-45B6-93F1-CA9011F2FCCE}" type="sibTrans" cxnId="{BF992466-208C-404A-A2AB-A215D38AF7DA}">
      <dgm:prSet/>
      <dgm:spPr/>
      <dgm:t>
        <a:bodyPr/>
        <a:lstStyle/>
        <a:p>
          <a:endParaRPr lang="en-US"/>
        </a:p>
      </dgm:t>
    </dgm:pt>
    <dgm:pt modelId="{B1654FCB-62D6-49FE-A5BF-3C969B710505}">
      <dgm:prSet phldrT="[Text]"/>
      <dgm:spPr>
        <a:xfrm>
          <a:off x="2873765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24/7 Emergency Travel Support</a:t>
          </a:r>
        </a:p>
      </dgm:t>
    </dgm:pt>
    <dgm:pt modelId="{D3881BD7-3364-4F80-8461-F486773107AF}" type="parTrans" cxnId="{F405E83B-57C7-4834-AC8A-E1AD5D952A9D}">
      <dgm:prSet/>
      <dgm:spPr/>
      <dgm:t>
        <a:bodyPr/>
        <a:lstStyle/>
        <a:p>
          <a:endParaRPr lang="en-US"/>
        </a:p>
      </dgm:t>
    </dgm:pt>
    <dgm:pt modelId="{019006ED-6191-4C25-80DF-F830003C0C32}" type="sibTrans" cxnId="{F405E83B-57C7-4834-AC8A-E1AD5D952A9D}">
      <dgm:prSet/>
      <dgm:spPr/>
      <dgm:t>
        <a:bodyPr/>
        <a:lstStyle/>
        <a:p>
          <a:endParaRPr lang="en-US"/>
        </a:p>
      </dgm:t>
    </dgm:pt>
    <dgm:pt modelId="{B86FB2BA-2806-4030-BA19-BB6DE027FF27}">
      <dgm:prSet phldrT="[Text]"/>
      <dgm:spPr>
        <a:xfrm>
          <a:off x="2873765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Medical Evacuation</a:t>
          </a:r>
        </a:p>
      </dgm:t>
    </dgm:pt>
    <dgm:pt modelId="{6EE37A0D-1DBA-4BCB-8800-49B8B5B9BE63}" type="parTrans" cxnId="{4B967380-007A-4D23-A52D-23E152B73397}">
      <dgm:prSet/>
      <dgm:spPr/>
      <dgm:t>
        <a:bodyPr/>
        <a:lstStyle/>
        <a:p>
          <a:endParaRPr lang="en-US"/>
        </a:p>
      </dgm:t>
    </dgm:pt>
    <dgm:pt modelId="{4419637F-E46B-46DD-A118-6805D6CD204E}" type="sibTrans" cxnId="{4B967380-007A-4D23-A52D-23E152B73397}">
      <dgm:prSet/>
      <dgm:spPr/>
      <dgm:t>
        <a:bodyPr/>
        <a:lstStyle/>
        <a:p>
          <a:endParaRPr lang="en-US"/>
        </a:p>
      </dgm:t>
    </dgm:pt>
    <dgm:pt modelId="{1BF0C878-1688-41DD-AEC1-F78E375603F1}">
      <dgm:prSet phldrT="[Text]"/>
      <dgm:spPr>
        <a:xfrm>
          <a:off x="5744947" y="159121"/>
          <a:ext cx="2518581" cy="813245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Hearing Aid Discount Program</a:t>
          </a:r>
        </a:p>
      </dgm:t>
    </dgm:pt>
    <dgm:pt modelId="{A2BC9A72-46D3-4B08-8109-A0533857BDFE}" type="parTrans" cxnId="{75A0F148-C6E6-4254-947D-3AB375DC403B}">
      <dgm:prSet/>
      <dgm:spPr/>
      <dgm:t>
        <a:bodyPr/>
        <a:lstStyle/>
        <a:p>
          <a:endParaRPr lang="en-US"/>
        </a:p>
      </dgm:t>
    </dgm:pt>
    <dgm:pt modelId="{113D76D7-E96E-4C1C-84E2-643C5A897525}" type="sibTrans" cxnId="{75A0F148-C6E6-4254-947D-3AB375DC403B}">
      <dgm:prSet/>
      <dgm:spPr/>
      <dgm:t>
        <a:bodyPr/>
        <a:lstStyle/>
        <a:p>
          <a:endParaRPr lang="en-US"/>
        </a:p>
      </dgm:t>
    </dgm:pt>
    <dgm:pt modelId="{74B310D8-23A1-4710-979B-06CD02C8836D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Low Price Guarantee (5%)</a:t>
          </a:r>
        </a:p>
      </dgm:t>
    </dgm:pt>
    <dgm:pt modelId="{A79BA505-B7B6-44DD-B525-F70D7A1BFAC3}" type="parTrans" cxnId="{25DEC937-DF64-4EA0-9F99-C56022C426FC}">
      <dgm:prSet/>
      <dgm:spPr/>
      <dgm:t>
        <a:bodyPr/>
        <a:lstStyle/>
        <a:p>
          <a:endParaRPr lang="en-US"/>
        </a:p>
      </dgm:t>
    </dgm:pt>
    <dgm:pt modelId="{FA549909-416F-4E55-978F-2938BBC0AC06}" type="sibTrans" cxnId="{25DEC937-DF64-4EA0-9F99-C56022C426FC}">
      <dgm:prSet/>
      <dgm:spPr/>
      <dgm:t>
        <a:bodyPr/>
        <a:lstStyle/>
        <a:p>
          <a:endParaRPr lang="en-US"/>
        </a:p>
      </dgm:t>
    </dgm:pt>
    <dgm:pt modelId="{A64222D7-C202-4730-84DC-8A6BA2812620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Two Years of Free Batteries</a:t>
          </a:r>
        </a:p>
      </dgm:t>
    </dgm:pt>
    <dgm:pt modelId="{EFDA22E2-C346-4CF4-B5B3-611DCC0F7624}" type="parTrans" cxnId="{8DD57742-922A-40D6-85F5-7B1DE9FDE0CA}">
      <dgm:prSet/>
      <dgm:spPr/>
      <dgm:t>
        <a:bodyPr/>
        <a:lstStyle/>
        <a:p>
          <a:endParaRPr lang="en-US"/>
        </a:p>
      </dgm:t>
    </dgm:pt>
    <dgm:pt modelId="{DC401317-BE32-41A5-BDE2-A7EA401CC854}" type="sibTrans" cxnId="{8DD57742-922A-40D6-85F5-7B1DE9FDE0CA}">
      <dgm:prSet/>
      <dgm:spPr/>
      <dgm:t>
        <a:bodyPr/>
        <a:lstStyle/>
        <a:p>
          <a:endParaRPr lang="en-US"/>
        </a:p>
      </dgm:t>
    </dgm:pt>
    <dgm:pt modelId="{DAA41464-2F00-42CE-8856-E423F93A413B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endParaRPr lang="en-US" dirty="0">
            <a:solidFill>
              <a:srgbClr val="195992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3A277103-C639-4964-AE02-4D0421BB755F}" type="parTrans" cxnId="{ED2CD484-DCDC-4585-BADA-B1C1BA3F2ED9}">
      <dgm:prSet/>
      <dgm:spPr/>
      <dgm:t>
        <a:bodyPr/>
        <a:lstStyle/>
        <a:p>
          <a:endParaRPr lang="en-US"/>
        </a:p>
      </dgm:t>
    </dgm:pt>
    <dgm:pt modelId="{6CF74B07-1A53-4D19-B745-235AEA0852C8}" type="sibTrans" cxnId="{ED2CD484-DCDC-4585-BADA-B1C1BA3F2ED9}">
      <dgm:prSet/>
      <dgm:spPr/>
      <dgm:t>
        <a:bodyPr/>
        <a:lstStyle/>
        <a:p>
          <a:endParaRPr lang="en-US"/>
        </a:p>
      </dgm:t>
    </dgm:pt>
    <dgm:pt modelId="{F5B219EE-5457-4E19-827F-496AD1D9011C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Power of Attorney</a:t>
          </a:r>
        </a:p>
      </dgm:t>
    </dgm:pt>
    <dgm:pt modelId="{9E579467-9261-4D32-99D5-A965018286DF}" type="parTrans" cxnId="{A0C35E81-02BD-41C2-9805-3ED2957E4427}">
      <dgm:prSet/>
      <dgm:spPr/>
      <dgm:t>
        <a:bodyPr/>
        <a:lstStyle/>
        <a:p>
          <a:endParaRPr lang="en-US"/>
        </a:p>
      </dgm:t>
    </dgm:pt>
    <dgm:pt modelId="{1EA2C669-B954-4EF2-B4A6-FBEB9C89BC73}" type="sibTrans" cxnId="{A0C35E81-02BD-41C2-9805-3ED2957E4427}">
      <dgm:prSet/>
      <dgm:spPr/>
      <dgm:t>
        <a:bodyPr/>
        <a:lstStyle/>
        <a:p>
          <a:endParaRPr lang="en-US"/>
        </a:p>
      </dgm:t>
    </dgm:pt>
    <dgm:pt modelId="{5FB47744-C666-4BF5-AA46-A3D009710BC8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Healthcare Directive</a:t>
          </a:r>
        </a:p>
      </dgm:t>
    </dgm:pt>
    <dgm:pt modelId="{49DFD6BC-2815-4279-937E-8E3EF4EC5DCC}" type="parTrans" cxnId="{7112F595-452A-42E7-AB62-7E6DB237D883}">
      <dgm:prSet/>
      <dgm:spPr/>
      <dgm:t>
        <a:bodyPr/>
        <a:lstStyle/>
        <a:p>
          <a:endParaRPr lang="en-US"/>
        </a:p>
      </dgm:t>
    </dgm:pt>
    <dgm:pt modelId="{BFE9AD5D-9DD9-4DF7-9C4E-A3116DCCDA42}" type="sibTrans" cxnId="{7112F595-452A-42E7-AB62-7E6DB237D883}">
      <dgm:prSet/>
      <dgm:spPr/>
      <dgm:t>
        <a:bodyPr/>
        <a:lstStyle/>
        <a:p>
          <a:endParaRPr lang="en-US"/>
        </a:p>
      </dgm:t>
    </dgm:pt>
    <dgm:pt modelId="{7963AAE5-9464-4FEE-A6EE-9ADEA39AA547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Living Trust</a:t>
          </a:r>
        </a:p>
      </dgm:t>
    </dgm:pt>
    <dgm:pt modelId="{25189B60-5661-433C-B846-5B74423A645D}" type="parTrans" cxnId="{9AC57FD1-D8F4-4043-A877-FE55696DCA85}">
      <dgm:prSet/>
      <dgm:spPr/>
      <dgm:t>
        <a:bodyPr/>
        <a:lstStyle/>
        <a:p>
          <a:endParaRPr lang="en-US"/>
        </a:p>
      </dgm:t>
    </dgm:pt>
    <dgm:pt modelId="{9B1A5C4B-A5D3-4E22-8669-2D5652DA71FE}" type="sibTrans" cxnId="{9AC57FD1-D8F4-4043-A877-FE55696DCA85}">
      <dgm:prSet/>
      <dgm:spPr/>
      <dgm:t>
        <a:bodyPr/>
        <a:lstStyle/>
        <a:p>
          <a:endParaRPr lang="en-US"/>
        </a:p>
      </dgm:t>
    </dgm:pt>
    <dgm:pt modelId="{EC4160CD-4752-408E-9F46-1DB3D3685169}">
      <dgm:prSet phldrT="[Text]"/>
      <dgm:spPr>
        <a:xfrm>
          <a:off x="2873765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ID Theft education and prevention information</a:t>
          </a:r>
        </a:p>
      </dgm:t>
    </dgm:pt>
    <dgm:pt modelId="{4019FC34-51BD-4C95-9CDF-5BF68A1E5AE1}" type="parTrans" cxnId="{E411A3F6-96F7-4268-A475-8A95E607A953}">
      <dgm:prSet/>
      <dgm:spPr/>
      <dgm:t>
        <a:bodyPr/>
        <a:lstStyle/>
        <a:p>
          <a:endParaRPr lang="en-US"/>
        </a:p>
      </dgm:t>
    </dgm:pt>
    <dgm:pt modelId="{F0F07BAC-841E-4DB3-9ED1-977944761F42}" type="sibTrans" cxnId="{E411A3F6-96F7-4268-A475-8A95E607A953}">
      <dgm:prSet/>
      <dgm:spPr/>
      <dgm:t>
        <a:bodyPr/>
        <a:lstStyle/>
        <a:p>
          <a:endParaRPr lang="en-US"/>
        </a:p>
      </dgm:t>
    </dgm:pt>
    <dgm:pt modelId="{EFD9010B-DA51-4718-893C-1F67829EF67F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All Free!</a:t>
          </a:r>
        </a:p>
      </dgm:t>
    </dgm:pt>
    <dgm:pt modelId="{6923F524-5824-4DC6-AED5-89CD2B802BD2}" type="parTrans" cxnId="{1297FDD1-2B91-45A4-A384-DA9B4F5F75EC}">
      <dgm:prSet/>
      <dgm:spPr/>
      <dgm:t>
        <a:bodyPr/>
        <a:lstStyle/>
        <a:p>
          <a:endParaRPr lang="en-US"/>
        </a:p>
      </dgm:t>
    </dgm:pt>
    <dgm:pt modelId="{1DF1F0B4-2FF9-4B96-A5D5-D389E59EC989}" type="sibTrans" cxnId="{1297FDD1-2B91-45A4-A384-DA9B4F5F75EC}">
      <dgm:prSet/>
      <dgm:spPr/>
      <dgm:t>
        <a:bodyPr/>
        <a:lstStyle/>
        <a:p>
          <a:endParaRPr lang="en-US"/>
        </a:p>
      </dgm:t>
    </dgm:pt>
    <dgm:pt modelId="{4D4BE6FD-B69F-47EA-810C-EE21ABC5BDA2}">
      <dgm:prSet phldrT="[Text]"/>
      <dgm:spPr>
        <a:xfrm>
          <a:off x="2583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Download &amp; Print Instantly</a:t>
          </a:r>
        </a:p>
      </dgm:t>
    </dgm:pt>
    <dgm:pt modelId="{93E82E08-7482-44C8-B20E-FD2787D69A34}" type="parTrans" cxnId="{C53132D6-CF7F-444A-AA88-73843AC82181}">
      <dgm:prSet/>
      <dgm:spPr/>
      <dgm:t>
        <a:bodyPr/>
        <a:lstStyle/>
        <a:p>
          <a:endParaRPr lang="en-US"/>
        </a:p>
      </dgm:t>
    </dgm:pt>
    <dgm:pt modelId="{403B53F0-EB8D-4DF5-BB6C-8525E7C9696B}" type="sibTrans" cxnId="{C53132D6-CF7F-444A-AA88-73843AC82181}">
      <dgm:prSet/>
      <dgm:spPr/>
      <dgm:t>
        <a:bodyPr/>
        <a:lstStyle/>
        <a:p>
          <a:endParaRPr lang="en-US"/>
        </a:p>
      </dgm:t>
    </dgm:pt>
    <dgm:pt modelId="{5D1A979C-D45E-4896-A95B-C83C1B3F7FC9}">
      <dgm:prSet phldrT="[Text]"/>
      <dgm:spPr>
        <a:xfrm>
          <a:off x="2873765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Translation Service</a:t>
          </a:r>
        </a:p>
      </dgm:t>
    </dgm:pt>
    <dgm:pt modelId="{7BCF130B-AD1E-45A9-A44C-D591DB135A5F}" type="parTrans" cxnId="{80A51F3B-1B98-4EDE-B35C-D3DD0DF88634}">
      <dgm:prSet/>
      <dgm:spPr/>
      <dgm:t>
        <a:bodyPr/>
        <a:lstStyle/>
        <a:p>
          <a:endParaRPr lang="en-US"/>
        </a:p>
      </dgm:t>
    </dgm:pt>
    <dgm:pt modelId="{69E8E9EF-9573-4ABF-BB0A-07025B9BB7BF}" type="sibTrans" cxnId="{80A51F3B-1B98-4EDE-B35C-D3DD0DF88634}">
      <dgm:prSet/>
      <dgm:spPr/>
      <dgm:t>
        <a:bodyPr/>
        <a:lstStyle/>
        <a:p>
          <a:endParaRPr lang="en-US"/>
        </a:p>
      </dgm:t>
    </dgm:pt>
    <dgm:pt modelId="{AB65A833-942A-42CD-A4AE-D7FFFF8D0BF1}">
      <dgm:prSet phldrT="[Text]"/>
      <dgm:spPr>
        <a:xfrm>
          <a:off x="2873765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Lost Baggage</a:t>
          </a:r>
        </a:p>
      </dgm:t>
    </dgm:pt>
    <dgm:pt modelId="{C726EFDE-E278-4585-A756-6E69C21930FE}" type="parTrans" cxnId="{5126ED3C-220B-48A5-A159-7D373AD0C5BD}">
      <dgm:prSet/>
      <dgm:spPr/>
      <dgm:t>
        <a:bodyPr/>
        <a:lstStyle/>
        <a:p>
          <a:endParaRPr lang="en-US"/>
        </a:p>
      </dgm:t>
    </dgm:pt>
    <dgm:pt modelId="{4B632EFA-0790-4512-ACF2-FF4EA51FAA87}" type="sibTrans" cxnId="{5126ED3C-220B-48A5-A159-7D373AD0C5BD}">
      <dgm:prSet/>
      <dgm:spPr/>
      <dgm:t>
        <a:bodyPr/>
        <a:lstStyle/>
        <a:p>
          <a:endParaRPr lang="en-US"/>
        </a:p>
      </dgm:t>
    </dgm:pt>
    <dgm:pt modelId="{CD73593F-FF6E-474B-AF71-B3FDDE2245CE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Risk-free 60-day trial on all hearing aids</a:t>
          </a:r>
        </a:p>
      </dgm:t>
    </dgm:pt>
    <dgm:pt modelId="{6F712359-3EA2-416F-93CA-FC6F6BDD9283}" type="parTrans" cxnId="{AC2E4825-AC59-4009-BAE3-6CA5B027AA0A}">
      <dgm:prSet/>
      <dgm:spPr/>
      <dgm:t>
        <a:bodyPr/>
        <a:lstStyle/>
        <a:p>
          <a:endParaRPr lang="en-US"/>
        </a:p>
      </dgm:t>
    </dgm:pt>
    <dgm:pt modelId="{2F400D9D-B6C5-4D79-B47C-F1C9A4EE1B73}" type="sibTrans" cxnId="{AC2E4825-AC59-4009-BAE3-6CA5B027AA0A}">
      <dgm:prSet/>
      <dgm:spPr/>
      <dgm:t>
        <a:bodyPr/>
        <a:lstStyle/>
        <a:p>
          <a:endParaRPr lang="en-US"/>
        </a:p>
      </dgm:t>
    </dgm:pt>
    <dgm:pt modelId="{48CBE96D-4FC2-404A-97C1-92B1D7F30203}">
      <dgm:prSet phldrT="[Text]"/>
      <dgm:spPr>
        <a:xfrm>
          <a:off x="5744947" y="972366"/>
          <a:ext cx="2518581" cy="2449912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Custom hearing solutions w/ Amplifon</a:t>
          </a:r>
        </a:p>
      </dgm:t>
    </dgm:pt>
    <dgm:pt modelId="{9564F3AB-01FF-4F03-AC25-9A2BBA7D6CFF}" type="parTrans" cxnId="{29D50781-40DB-4A43-8BA8-79ED0A78F1C2}">
      <dgm:prSet/>
      <dgm:spPr/>
      <dgm:t>
        <a:bodyPr/>
        <a:lstStyle/>
        <a:p>
          <a:endParaRPr lang="en-US"/>
        </a:p>
      </dgm:t>
    </dgm:pt>
    <dgm:pt modelId="{7299CEEC-CAEE-4684-B6B8-577D1C864554}" type="sibTrans" cxnId="{29D50781-40DB-4A43-8BA8-79ED0A78F1C2}">
      <dgm:prSet/>
      <dgm:spPr/>
      <dgm:t>
        <a:bodyPr/>
        <a:lstStyle/>
        <a:p>
          <a:endParaRPr lang="en-US"/>
        </a:p>
      </dgm:t>
    </dgm:pt>
    <dgm:pt modelId="{787DBBB2-D536-4458-80A3-EB3C8DA27043}" type="pres">
      <dgm:prSet presAssocID="{2018C316-6DE1-4E44-A5E6-7324C50F760E}" presName="Name0" presStyleCnt="0">
        <dgm:presLayoutVars>
          <dgm:dir/>
          <dgm:animLvl val="lvl"/>
          <dgm:resizeHandles val="exact"/>
        </dgm:presLayoutVars>
      </dgm:prSet>
      <dgm:spPr/>
    </dgm:pt>
    <dgm:pt modelId="{20576690-ED15-4A79-8F45-CF6E7704027E}" type="pres">
      <dgm:prSet presAssocID="{C8321C75-6E01-432E-A056-E81C541A132A}" presName="composite" presStyleCnt="0"/>
      <dgm:spPr/>
    </dgm:pt>
    <dgm:pt modelId="{487C85C9-FE2F-433E-A49A-CB1AC544FCDB}" type="pres">
      <dgm:prSet presAssocID="{C8321C75-6E01-432E-A056-E81C541A132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D039959-66D6-426E-A791-09EB24F38D34}" type="pres">
      <dgm:prSet presAssocID="{C8321C75-6E01-432E-A056-E81C541A132A}" presName="desTx" presStyleLbl="alignAccFollowNode1" presStyleIdx="0" presStyleCnt="3">
        <dgm:presLayoutVars>
          <dgm:bulletEnabled val="1"/>
        </dgm:presLayoutVars>
      </dgm:prSet>
      <dgm:spPr/>
    </dgm:pt>
    <dgm:pt modelId="{5DC743FB-5B84-4554-9A4A-5F4C9D26F24F}" type="pres">
      <dgm:prSet presAssocID="{20784EAF-7B5E-41FC-8070-6EE5E0D49EA5}" presName="space" presStyleCnt="0"/>
      <dgm:spPr/>
    </dgm:pt>
    <dgm:pt modelId="{98BC9E4F-EFC8-4E7F-BD32-DE009210D3E7}" type="pres">
      <dgm:prSet presAssocID="{0DE175F1-53BE-4FC3-A541-CC48BBE7F010}" presName="composite" presStyleCnt="0"/>
      <dgm:spPr/>
    </dgm:pt>
    <dgm:pt modelId="{8C54AE6A-08CE-4E6F-9F5D-DFE27052E494}" type="pres">
      <dgm:prSet presAssocID="{0DE175F1-53BE-4FC3-A541-CC48BBE7F01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67B707A-931F-446D-879D-771348234FF0}" type="pres">
      <dgm:prSet presAssocID="{0DE175F1-53BE-4FC3-A541-CC48BBE7F010}" presName="desTx" presStyleLbl="alignAccFollowNode1" presStyleIdx="1" presStyleCnt="3">
        <dgm:presLayoutVars>
          <dgm:bulletEnabled val="1"/>
        </dgm:presLayoutVars>
      </dgm:prSet>
      <dgm:spPr/>
    </dgm:pt>
    <dgm:pt modelId="{F3A21904-6E74-4E6F-8DCB-1A2C82F0A337}" type="pres">
      <dgm:prSet presAssocID="{1FD61C75-8139-45B6-93F1-CA9011F2FCCE}" presName="space" presStyleCnt="0"/>
      <dgm:spPr/>
    </dgm:pt>
    <dgm:pt modelId="{CC3B4386-AC16-4865-A547-974E6CD7C891}" type="pres">
      <dgm:prSet presAssocID="{1BF0C878-1688-41DD-AEC1-F78E375603F1}" presName="composite" presStyleCnt="0"/>
      <dgm:spPr/>
    </dgm:pt>
    <dgm:pt modelId="{319249C6-7927-4700-845A-A99AE5D968E6}" type="pres">
      <dgm:prSet presAssocID="{1BF0C878-1688-41DD-AEC1-F78E375603F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F229D3B-28A9-4019-8A75-743874D880F5}" type="pres">
      <dgm:prSet presAssocID="{1BF0C878-1688-41DD-AEC1-F78E375603F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E21E909-0163-49D3-9126-626E589D6477}" type="presOf" srcId="{4D4BE6FD-B69F-47EA-810C-EE21ABC5BDA2}" destId="{BD039959-66D6-426E-A791-09EB24F38D34}" srcOrd="0" destOrd="4" presId="urn:microsoft.com/office/officeart/2005/8/layout/hList1"/>
    <dgm:cxn modelId="{6D619A17-CD17-4FA7-B681-C5B82F669934}" type="presOf" srcId="{AB65A833-942A-42CD-A4AE-D7FFFF8D0BF1}" destId="{F67B707A-931F-446D-879D-771348234FF0}" srcOrd="0" destOrd="2" presId="urn:microsoft.com/office/officeart/2005/8/layout/hList1"/>
    <dgm:cxn modelId="{7CD7CF1D-F112-4310-B830-FD0CB543F946}" type="presOf" srcId="{5D1A979C-D45E-4896-A95B-C83C1B3F7FC9}" destId="{F67B707A-931F-446D-879D-771348234FF0}" srcOrd="0" destOrd="1" presId="urn:microsoft.com/office/officeart/2005/8/layout/hList1"/>
    <dgm:cxn modelId="{3FBE6422-9B3C-4861-8C76-91D3DE8A042D}" type="presOf" srcId="{EC4160CD-4752-408E-9F46-1DB3D3685169}" destId="{F67B707A-931F-446D-879D-771348234FF0}" srcOrd="0" destOrd="4" presId="urn:microsoft.com/office/officeart/2005/8/layout/hList1"/>
    <dgm:cxn modelId="{AC2E4825-AC59-4009-BAE3-6CA5B027AA0A}" srcId="{1BF0C878-1688-41DD-AEC1-F78E375603F1}" destId="{CD73593F-FF6E-474B-AF71-B3FDDE2245CE}" srcOrd="3" destOrd="0" parTransId="{6F712359-3EA2-416F-93CA-FC6F6BDD9283}" sibTransId="{2F400D9D-B6C5-4D79-B47C-F1C9A4EE1B73}"/>
    <dgm:cxn modelId="{9EAD0727-4138-42F2-BF1A-66D2B6E7F354}" type="presOf" srcId="{B1654FCB-62D6-49FE-A5BF-3C969B710505}" destId="{F67B707A-931F-446D-879D-771348234FF0}" srcOrd="0" destOrd="0" presId="urn:microsoft.com/office/officeart/2005/8/layout/hList1"/>
    <dgm:cxn modelId="{7A362132-B238-428E-A9BA-8E72BB11D6AF}" type="presOf" srcId="{B86FB2BA-2806-4030-BA19-BB6DE027FF27}" destId="{F67B707A-931F-446D-879D-771348234FF0}" srcOrd="0" destOrd="3" presId="urn:microsoft.com/office/officeart/2005/8/layout/hList1"/>
    <dgm:cxn modelId="{B7B8D635-D1D9-4AF8-AFFF-7E3B4F1F6B78}" srcId="{2018C316-6DE1-4E44-A5E6-7324C50F760E}" destId="{C8321C75-6E01-432E-A056-E81C541A132A}" srcOrd="0" destOrd="0" parTransId="{776D8CBD-8225-4AF3-852E-148CCAE3A772}" sibTransId="{20784EAF-7B5E-41FC-8070-6EE5E0D49EA5}"/>
    <dgm:cxn modelId="{25DEC937-DF64-4EA0-9F99-C56022C426FC}" srcId="{1BF0C878-1688-41DD-AEC1-F78E375603F1}" destId="{74B310D8-23A1-4710-979B-06CD02C8836D}" srcOrd="1" destOrd="0" parTransId="{A79BA505-B7B6-44DD-B525-F70D7A1BFAC3}" sibTransId="{FA549909-416F-4E55-978F-2938BBC0AC06}"/>
    <dgm:cxn modelId="{80A51F3B-1B98-4EDE-B35C-D3DD0DF88634}" srcId="{0DE175F1-53BE-4FC3-A541-CC48BBE7F010}" destId="{5D1A979C-D45E-4896-A95B-C83C1B3F7FC9}" srcOrd="1" destOrd="0" parTransId="{7BCF130B-AD1E-45A9-A44C-D591DB135A5F}" sibTransId="{69E8E9EF-9573-4ABF-BB0A-07025B9BB7BF}"/>
    <dgm:cxn modelId="{F405E83B-57C7-4834-AC8A-E1AD5D952A9D}" srcId="{0DE175F1-53BE-4FC3-A541-CC48BBE7F010}" destId="{B1654FCB-62D6-49FE-A5BF-3C969B710505}" srcOrd="0" destOrd="0" parTransId="{D3881BD7-3364-4F80-8461-F486773107AF}" sibTransId="{019006ED-6191-4C25-80DF-F830003C0C32}"/>
    <dgm:cxn modelId="{5126ED3C-220B-48A5-A159-7D373AD0C5BD}" srcId="{0DE175F1-53BE-4FC3-A541-CC48BBE7F010}" destId="{AB65A833-942A-42CD-A4AE-D7FFFF8D0BF1}" srcOrd="2" destOrd="0" parTransId="{C726EFDE-E278-4585-A756-6E69C21930FE}" sibTransId="{4B632EFA-0790-4512-ACF2-FF4EA51FAA87}"/>
    <dgm:cxn modelId="{9B81353E-DC7D-43AB-AD5F-2CE5993ED7AB}" srcId="{C8321C75-6E01-432E-A056-E81C541A132A}" destId="{73F8652B-7261-47A5-A6EB-1E699DC6336C}" srcOrd="0" destOrd="0" parTransId="{64B76164-BEA8-4B8C-AF6F-E5A41C372172}" sibTransId="{7F9F2179-B0E9-4253-A5B1-BABAC12478CF}"/>
    <dgm:cxn modelId="{2BA35740-2020-4FE3-A66C-D664862D04C9}" type="presOf" srcId="{73F8652B-7261-47A5-A6EB-1E699DC6336C}" destId="{BD039959-66D6-426E-A791-09EB24F38D34}" srcOrd="0" destOrd="0" presId="urn:microsoft.com/office/officeart/2005/8/layout/hList1"/>
    <dgm:cxn modelId="{8DD57742-922A-40D6-85F5-7B1DE9FDE0CA}" srcId="{1BF0C878-1688-41DD-AEC1-F78E375603F1}" destId="{A64222D7-C202-4730-84DC-8A6BA2812620}" srcOrd="2" destOrd="0" parTransId="{EFDA22E2-C346-4CF4-B5B3-611DCC0F7624}" sibTransId="{DC401317-BE32-41A5-BDE2-A7EA401CC854}"/>
    <dgm:cxn modelId="{3183FA42-76A9-417B-BC0A-B3D1AD1C6568}" type="presOf" srcId="{2018C316-6DE1-4E44-A5E6-7324C50F760E}" destId="{787DBBB2-D536-4458-80A3-EB3C8DA27043}" srcOrd="0" destOrd="0" presId="urn:microsoft.com/office/officeart/2005/8/layout/hList1"/>
    <dgm:cxn modelId="{DA0CA263-160D-4AA5-8B59-0F9F91DE0D5B}" type="presOf" srcId="{74B310D8-23A1-4710-979B-06CD02C8836D}" destId="{4F229D3B-28A9-4019-8A75-743874D880F5}" srcOrd="0" destOrd="1" presId="urn:microsoft.com/office/officeart/2005/8/layout/hList1"/>
    <dgm:cxn modelId="{BF992466-208C-404A-A2AB-A215D38AF7DA}" srcId="{2018C316-6DE1-4E44-A5E6-7324C50F760E}" destId="{0DE175F1-53BE-4FC3-A541-CC48BBE7F010}" srcOrd="1" destOrd="0" parTransId="{945E877E-2C9A-4A7D-B82E-EA6B4A45AED1}" sibTransId="{1FD61C75-8139-45B6-93F1-CA9011F2FCCE}"/>
    <dgm:cxn modelId="{E7B93846-4F66-4F8A-8AF0-3586A401AEF6}" type="presOf" srcId="{CD73593F-FF6E-474B-AF71-B3FDDE2245CE}" destId="{4F229D3B-28A9-4019-8A75-743874D880F5}" srcOrd="0" destOrd="3" presId="urn:microsoft.com/office/officeart/2005/8/layout/hList1"/>
    <dgm:cxn modelId="{BFB7CF68-2002-4703-A998-1EDF6666E4F7}" type="presOf" srcId="{F5B219EE-5457-4E19-827F-496AD1D9011C}" destId="{BD039959-66D6-426E-A791-09EB24F38D34}" srcOrd="0" destOrd="1" presId="urn:microsoft.com/office/officeart/2005/8/layout/hList1"/>
    <dgm:cxn modelId="{75A0F148-C6E6-4254-947D-3AB375DC403B}" srcId="{2018C316-6DE1-4E44-A5E6-7324C50F760E}" destId="{1BF0C878-1688-41DD-AEC1-F78E375603F1}" srcOrd="2" destOrd="0" parTransId="{A2BC9A72-46D3-4B08-8109-A0533857BDFE}" sibTransId="{113D76D7-E96E-4C1C-84E2-643C5A897525}"/>
    <dgm:cxn modelId="{4B967380-007A-4D23-A52D-23E152B73397}" srcId="{0DE175F1-53BE-4FC3-A541-CC48BBE7F010}" destId="{B86FB2BA-2806-4030-BA19-BB6DE027FF27}" srcOrd="3" destOrd="0" parTransId="{6EE37A0D-1DBA-4BCB-8800-49B8B5B9BE63}" sibTransId="{4419637F-E46B-46DD-A118-6805D6CD204E}"/>
    <dgm:cxn modelId="{29D50781-40DB-4A43-8BA8-79ED0A78F1C2}" srcId="{1BF0C878-1688-41DD-AEC1-F78E375603F1}" destId="{48CBE96D-4FC2-404A-97C1-92B1D7F30203}" srcOrd="0" destOrd="0" parTransId="{9564F3AB-01FF-4F03-AC25-9A2BBA7D6CFF}" sibTransId="{7299CEEC-CAEE-4684-B6B8-577D1C864554}"/>
    <dgm:cxn modelId="{A0C35E81-02BD-41C2-9805-3ED2957E4427}" srcId="{C8321C75-6E01-432E-A056-E81C541A132A}" destId="{F5B219EE-5457-4E19-827F-496AD1D9011C}" srcOrd="1" destOrd="0" parTransId="{9E579467-9261-4D32-99D5-A965018286DF}" sibTransId="{1EA2C669-B954-4EF2-B4A6-FBEB9C89BC73}"/>
    <dgm:cxn modelId="{ED2CD484-DCDC-4585-BADA-B1C1BA3F2ED9}" srcId="{1BF0C878-1688-41DD-AEC1-F78E375603F1}" destId="{DAA41464-2F00-42CE-8856-E423F93A413B}" srcOrd="4" destOrd="0" parTransId="{3A277103-C639-4964-AE02-4D0421BB755F}" sibTransId="{6CF74B07-1A53-4D19-B745-235AEA0852C8}"/>
    <dgm:cxn modelId="{5954FC89-EF85-4D2E-9EFC-D8E9A4C8EB5D}" type="presOf" srcId="{C8321C75-6E01-432E-A056-E81C541A132A}" destId="{487C85C9-FE2F-433E-A49A-CB1AC544FCDB}" srcOrd="0" destOrd="0" presId="urn:microsoft.com/office/officeart/2005/8/layout/hList1"/>
    <dgm:cxn modelId="{99033190-9A1E-446B-A33B-1B788084AA33}" type="presOf" srcId="{EFD9010B-DA51-4718-893C-1F67829EF67F}" destId="{BD039959-66D6-426E-A791-09EB24F38D34}" srcOrd="0" destOrd="5" presId="urn:microsoft.com/office/officeart/2005/8/layout/hList1"/>
    <dgm:cxn modelId="{7112F595-452A-42E7-AB62-7E6DB237D883}" srcId="{C8321C75-6E01-432E-A056-E81C541A132A}" destId="{5FB47744-C666-4BF5-AA46-A3D009710BC8}" srcOrd="2" destOrd="0" parTransId="{49DFD6BC-2815-4279-937E-8E3EF4EC5DCC}" sibTransId="{BFE9AD5D-9DD9-4DF7-9C4E-A3116DCCDA42}"/>
    <dgm:cxn modelId="{13F87EA7-3208-464E-BBE9-7F3E020E14C3}" type="presOf" srcId="{A64222D7-C202-4730-84DC-8A6BA2812620}" destId="{4F229D3B-28A9-4019-8A75-743874D880F5}" srcOrd="0" destOrd="2" presId="urn:microsoft.com/office/officeart/2005/8/layout/hList1"/>
    <dgm:cxn modelId="{04D576B6-512A-499A-B071-3F470F64CEF0}" type="presOf" srcId="{0DE175F1-53BE-4FC3-A541-CC48BBE7F010}" destId="{8C54AE6A-08CE-4E6F-9F5D-DFE27052E494}" srcOrd="0" destOrd="0" presId="urn:microsoft.com/office/officeart/2005/8/layout/hList1"/>
    <dgm:cxn modelId="{FF6B90B7-FE65-411A-B997-C4D08A8549DC}" type="presOf" srcId="{5FB47744-C666-4BF5-AA46-A3D009710BC8}" destId="{BD039959-66D6-426E-A791-09EB24F38D34}" srcOrd="0" destOrd="2" presId="urn:microsoft.com/office/officeart/2005/8/layout/hList1"/>
    <dgm:cxn modelId="{3BC4C6C5-7DEC-4C02-AD8C-131217874A80}" type="presOf" srcId="{7963AAE5-9464-4FEE-A6EE-9ADEA39AA547}" destId="{BD039959-66D6-426E-A791-09EB24F38D34}" srcOrd="0" destOrd="3" presId="urn:microsoft.com/office/officeart/2005/8/layout/hList1"/>
    <dgm:cxn modelId="{9AC57FD1-D8F4-4043-A877-FE55696DCA85}" srcId="{C8321C75-6E01-432E-A056-E81C541A132A}" destId="{7963AAE5-9464-4FEE-A6EE-9ADEA39AA547}" srcOrd="3" destOrd="0" parTransId="{25189B60-5661-433C-B846-5B74423A645D}" sibTransId="{9B1A5C4B-A5D3-4E22-8669-2D5652DA71FE}"/>
    <dgm:cxn modelId="{1297FDD1-2B91-45A4-A384-DA9B4F5F75EC}" srcId="{C8321C75-6E01-432E-A056-E81C541A132A}" destId="{EFD9010B-DA51-4718-893C-1F67829EF67F}" srcOrd="5" destOrd="0" parTransId="{6923F524-5824-4DC6-AED5-89CD2B802BD2}" sibTransId="{1DF1F0B4-2FF9-4B96-A5D5-D389E59EC989}"/>
    <dgm:cxn modelId="{C53132D6-CF7F-444A-AA88-73843AC82181}" srcId="{C8321C75-6E01-432E-A056-E81C541A132A}" destId="{4D4BE6FD-B69F-47EA-810C-EE21ABC5BDA2}" srcOrd="4" destOrd="0" parTransId="{93E82E08-7482-44C8-B20E-FD2787D69A34}" sibTransId="{403B53F0-EB8D-4DF5-BB6C-8525E7C9696B}"/>
    <dgm:cxn modelId="{2E49D3E5-DA76-4994-8C4C-9227DC72FCF9}" type="presOf" srcId="{DAA41464-2F00-42CE-8856-E423F93A413B}" destId="{4F229D3B-28A9-4019-8A75-743874D880F5}" srcOrd="0" destOrd="4" presId="urn:microsoft.com/office/officeart/2005/8/layout/hList1"/>
    <dgm:cxn modelId="{B74C9FE8-EBDA-4C35-BAA7-F1DAA4775635}" type="presOf" srcId="{1BF0C878-1688-41DD-AEC1-F78E375603F1}" destId="{319249C6-7927-4700-845A-A99AE5D968E6}" srcOrd="0" destOrd="0" presId="urn:microsoft.com/office/officeart/2005/8/layout/hList1"/>
    <dgm:cxn modelId="{C0D40AF4-8E7E-423C-B585-A67584EE54D3}" type="presOf" srcId="{48CBE96D-4FC2-404A-97C1-92B1D7F30203}" destId="{4F229D3B-28A9-4019-8A75-743874D880F5}" srcOrd="0" destOrd="0" presId="urn:microsoft.com/office/officeart/2005/8/layout/hList1"/>
    <dgm:cxn modelId="{E411A3F6-96F7-4268-A475-8A95E607A953}" srcId="{0DE175F1-53BE-4FC3-A541-CC48BBE7F010}" destId="{EC4160CD-4752-408E-9F46-1DB3D3685169}" srcOrd="4" destOrd="0" parTransId="{4019FC34-51BD-4C95-9CDF-5BF68A1E5AE1}" sibTransId="{F0F07BAC-841E-4DB3-9ED1-977944761F42}"/>
    <dgm:cxn modelId="{4A08DD5D-9133-445C-B5EF-19F69326825A}" type="presParOf" srcId="{787DBBB2-D536-4458-80A3-EB3C8DA27043}" destId="{20576690-ED15-4A79-8F45-CF6E7704027E}" srcOrd="0" destOrd="0" presId="urn:microsoft.com/office/officeart/2005/8/layout/hList1"/>
    <dgm:cxn modelId="{FF4A41FD-EA44-4A3F-821D-520ED5938CB2}" type="presParOf" srcId="{20576690-ED15-4A79-8F45-CF6E7704027E}" destId="{487C85C9-FE2F-433E-A49A-CB1AC544FCDB}" srcOrd="0" destOrd="0" presId="urn:microsoft.com/office/officeart/2005/8/layout/hList1"/>
    <dgm:cxn modelId="{2F195F5A-1F11-4D62-AB7D-40CE63A5E4DF}" type="presParOf" srcId="{20576690-ED15-4A79-8F45-CF6E7704027E}" destId="{BD039959-66D6-426E-A791-09EB24F38D34}" srcOrd="1" destOrd="0" presId="urn:microsoft.com/office/officeart/2005/8/layout/hList1"/>
    <dgm:cxn modelId="{CD026D10-C189-4FE0-AFA4-7BCB2DBD5596}" type="presParOf" srcId="{787DBBB2-D536-4458-80A3-EB3C8DA27043}" destId="{5DC743FB-5B84-4554-9A4A-5F4C9D26F24F}" srcOrd="1" destOrd="0" presId="urn:microsoft.com/office/officeart/2005/8/layout/hList1"/>
    <dgm:cxn modelId="{4B3ADB61-0393-4739-8B2E-F2C979B04B6F}" type="presParOf" srcId="{787DBBB2-D536-4458-80A3-EB3C8DA27043}" destId="{98BC9E4F-EFC8-4E7F-BD32-DE009210D3E7}" srcOrd="2" destOrd="0" presId="urn:microsoft.com/office/officeart/2005/8/layout/hList1"/>
    <dgm:cxn modelId="{F9D6BAB2-0AF1-4D35-9704-59E95D0480DA}" type="presParOf" srcId="{98BC9E4F-EFC8-4E7F-BD32-DE009210D3E7}" destId="{8C54AE6A-08CE-4E6F-9F5D-DFE27052E494}" srcOrd="0" destOrd="0" presId="urn:microsoft.com/office/officeart/2005/8/layout/hList1"/>
    <dgm:cxn modelId="{8195DE75-5EFC-4572-A677-79D5D9DDDF6B}" type="presParOf" srcId="{98BC9E4F-EFC8-4E7F-BD32-DE009210D3E7}" destId="{F67B707A-931F-446D-879D-771348234FF0}" srcOrd="1" destOrd="0" presId="urn:microsoft.com/office/officeart/2005/8/layout/hList1"/>
    <dgm:cxn modelId="{B1E4C412-3C3B-4211-B691-DC1E21FB1134}" type="presParOf" srcId="{787DBBB2-D536-4458-80A3-EB3C8DA27043}" destId="{F3A21904-6E74-4E6F-8DCB-1A2C82F0A337}" srcOrd="3" destOrd="0" presId="urn:microsoft.com/office/officeart/2005/8/layout/hList1"/>
    <dgm:cxn modelId="{18BA5E0B-5233-419F-8A17-919725F34D0A}" type="presParOf" srcId="{787DBBB2-D536-4458-80A3-EB3C8DA27043}" destId="{CC3B4386-AC16-4865-A547-974E6CD7C891}" srcOrd="4" destOrd="0" presId="urn:microsoft.com/office/officeart/2005/8/layout/hList1"/>
    <dgm:cxn modelId="{76D895DF-473A-480B-AE4F-A0804D8CC6F2}" type="presParOf" srcId="{CC3B4386-AC16-4865-A547-974E6CD7C891}" destId="{319249C6-7927-4700-845A-A99AE5D968E6}" srcOrd="0" destOrd="0" presId="urn:microsoft.com/office/officeart/2005/8/layout/hList1"/>
    <dgm:cxn modelId="{6567250B-8709-441F-9432-C21BC9D54531}" type="presParOf" srcId="{CC3B4386-AC16-4865-A547-974E6CD7C891}" destId="{4F229D3B-28A9-4019-8A75-743874D880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85C9-FE2F-433E-A49A-CB1AC544FCDB}">
      <dsp:nvSpPr>
        <dsp:cNvPr id="0" name=""/>
        <dsp:cNvSpPr/>
      </dsp:nvSpPr>
      <dsp:spPr>
        <a:xfrm>
          <a:off x="37" y="201631"/>
          <a:ext cx="3568345" cy="547200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Employee Assistance (EAP)</a:t>
          </a:r>
        </a:p>
      </dsp:txBody>
      <dsp:txXfrm>
        <a:off x="37" y="201631"/>
        <a:ext cx="3568345" cy="547200"/>
      </dsp:txXfrm>
    </dsp:sp>
    <dsp:sp modelId="{BD039959-66D6-426E-A791-09EB24F38D34}">
      <dsp:nvSpPr>
        <dsp:cNvPr id="0" name=""/>
        <dsp:cNvSpPr/>
      </dsp:nvSpPr>
      <dsp:spPr>
        <a:xfrm>
          <a:off x="37" y="748831"/>
          <a:ext cx="3568345" cy="2725098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3 Face to Face Visits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Emotional Well-Being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Family &amp; Relationships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Legal &amp; Financial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Healthy Life-Styles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Work &amp; Life Transitions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24/7 Access to Professionals</a:t>
          </a:r>
        </a:p>
      </dsp:txBody>
      <dsp:txXfrm>
        <a:off x="37" y="748831"/>
        <a:ext cx="3568345" cy="2725098"/>
      </dsp:txXfrm>
    </dsp:sp>
    <dsp:sp modelId="{319249C6-7927-4700-845A-A99AE5D968E6}">
      <dsp:nvSpPr>
        <dsp:cNvPr id="0" name=""/>
        <dsp:cNvSpPr/>
      </dsp:nvSpPr>
      <dsp:spPr>
        <a:xfrm>
          <a:off x="4067951" y="201631"/>
          <a:ext cx="3568345" cy="547200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EAP Financial Wellness</a:t>
          </a:r>
        </a:p>
      </dsp:txBody>
      <dsp:txXfrm>
        <a:off x="4067951" y="201631"/>
        <a:ext cx="3568345" cy="547200"/>
      </dsp:txXfrm>
    </dsp:sp>
    <dsp:sp modelId="{4F229D3B-28A9-4019-8A75-743874D880F5}">
      <dsp:nvSpPr>
        <dsp:cNvPr id="0" name=""/>
        <dsp:cNvSpPr/>
      </dsp:nvSpPr>
      <dsp:spPr>
        <a:xfrm>
          <a:off x="4067951" y="748831"/>
          <a:ext cx="3568345" cy="2725098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“Enrich” Financial Wellness Tool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Personal Finance Support / Guidance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Online courses, Webinars, Coaching Videos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Budgeting Tools/Calculators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Chat Functionality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>
            <a:solidFill>
              <a:srgbClr val="195992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4067951" y="748831"/>
        <a:ext cx="3568345" cy="2725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85C9-FE2F-433E-A49A-CB1AC544FCDB}">
      <dsp:nvSpPr>
        <dsp:cNvPr id="0" name=""/>
        <dsp:cNvSpPr/>
      </dsp:nvSpPr>
      <dsp:spPr>
        <a:xfrm>
          <a:off x="2682" y="217435"/>
          <a:ext cx="2615802" cy="633882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Will Prep</a:t>
          </a:r>
        </a:p>
      </dsp:txBody>
      <dsp:txXfrm>
        <a:off x="2682" y="217435"/>
        <a:ext cx="2615802" cy="633882"/>
      </dsp:txXfrm>
    </dsp:sp>
    <dsp:sp modelId="{BD039959-66D6-426E-A791-09EB24F38D34}">
      <dsp:nvSpPr>
        <dsp:cNvPr id="0" name=""/>
        <dsp:cNvSpPr/>
      </dsp:nvSpPr>
      <dsp:spPr>
        <a:xfrm>
          <a:off x="2682" y="851318"/>
          <a:ext cx="2615802" cy="2594025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Last Will and Testament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Power of Attorney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Healthcare Directive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Living Trust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Download &amp; Print Instantly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All Free!</a:t>
          </a:r>
        </a:p>
      </dsp:txBody>
      <dsp:txXfrm>
        <a:off x="2682" y="851318"/>
        <a:ext cx="2615802" cy="2594025"/>
      </dsp:txXfrm>
    </dsp:sp>
    <dsp:sp modelId="{8C54AE6A-08CE-4E6F-9F5D-DFE27052E494}">
      <dsp:nvSpPr>
        <dsp:cNvPr id="0" name=""/>
        <dsp:cNvSpPr/>
      </dsp:nvSpPr>
      <dsp:spPr>
        <a:xfrm>
          <a:off x="2984698" y="217435"/>
          <a:ext cx="2615802" cy="633882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Travel  &amp; Identity Theft Assistance</a:t>
          </a:r>
        </a:p>
      </dsp:txBody>
      <dsp:txXfrm>
        <a:off x="2984698" y="217435"/>
        <a:ext cx="2615802" cy="633882"/>
      </dsp:txXfrm>
    </dsp:sp>
    <dsp:sp modelId="{F67B707A-931F-446D-879D-771348234FF0}">
      <dsp:nvSpPr>
        <dsp:cNvPr id="0" name=""/>
        <dsp:cNvSpPr/>
      </dsp:nvSpPr>
      <dsp:spPr>
        <a:xfrm>
          <a:off x="2984698" y="851318"/>
          <a:ext cx="2615802" cy="2594025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24/7 Emergency Travel Support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Translation Service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Lost Baggage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Medical Evacuation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ID Theft education and prevention information</a:t>
          </a:r>
        </a:p>
      </dsp:txBody>
      <dsp:txXfrm>
        <a:off x="2984698" y="851318"/>
        <a:ext cx="2615802" cy="2594025"/>
      </dsp:txXfrm>
    </dsp:sp>
    <dsp:sp modelId="{319249C6-7927-4700-845A-A99AE5D968E6}">
      <dsp:nvSpPr>
        <dsp:cNvPr id="0" name=""/>
        <dsp:cNvSpPr/>
      </dsp:nvSpPr>
      <dsp:spPr>
        <a:xfrm>
          <a:off x="5966713" y="217435"/>
          <a:ext cx="2615802" cy="633882"/>
        </a:xfrm>
        <a:prstGeom prst="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0063A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Hearing Aid Discount Program</a:t>
          </a:r>
        </a:p>
      </dsp:txBody>
      <dsp:txXfrm>
        <a:off x="5966713" y="217435"/>
        <a:ext cx="2615802" cy="633882"/>
      </dsp:txXfrm>
    </dsp:sp>
    <dsp:sp modelId="{4F229D3B-28A9-4019-8A75-743874D880F5}">
      <dsp:nvSpPr>
        <dsp:cNvPr id="0" name=""/>
        <dsp:cNvSpPr/>
      </dsp:nvSpPr>
      <dsp:spPr>
        <a:xfrm>
          <a:off x="5966713" y="851318"/>
          <a:ext cx="2615802" cy="2594025"/>
        </a:xfrm>
        <a:prstGeom prst="rect">
          <a:avLst/>
        </a:prstGeom>
        <a:solidFill>
          <a:srgbClr val="0063A6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0063A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Custom hearing solutions w/ Amplifon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Low Price Guarantee (5%)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Two Years of Free Batteries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195992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Risk-free 60-day trial on all hearing aids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solidFill>
              <a:srgbClr val="195992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5966713" y="851318"/>
        <a:ext cx="2615802" cy="2594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261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594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7785" y="566239"/>
            <a:ext cx="3936428" cy="841321"/>
          </a:xfrm>
        </p:spPr>
        <p:txBody>
          <a:bodyPr lIns="0" tIns="0" rIns="0" bIns="0"/>
          <a:lstStyle>
            <a:lvl1pPr>
              <a:defRPr sz="5467" b="1" i="1">
                <a:solidFill>
                  <a:srgbClr val="253F6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7838" y="1899157"/>
            <a:ext cx="10215879" cy="420564"/>
          </a:xfrm>
        </p:spPr>
        <p:txBody>
          <a:bodyPr lIns="0" tIns="0" rIns="0" bIns="0"/>
          <a:lstStyle>
            <a:lvl1pPr>
              <a:defRPr sz="2733" b="1" i="0">
                <a:solidFill>
                  <a:srgbClr val="253F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966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7785" y="566239"/>
            <a:ext cx="3936428" cy="841321"/>
          </a:xfrm>
        </p:spPr>
        <p:txBody>
          <a:bodyPr lIns="0" tIns="0" rIns="0" bIns="0"/>
          <a:lstStyle>
            <a:lvl1pPr>
              <a:defRPr sz="5467" b="1" i="1">
                <a:solidFill>
                  <a:srgbClr val="253F6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279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7785" y="566239"/>
            <a:ext cx="3936428" cy="841321"/>
          </a:xfrm>
        </p:spPr>
        <p:txBody>
          <a:bodyPr lIns="0" tIns="0" rIns="0" bIns="0"/>
          <a:lstStyle>
            <a:lvl1pPr>
              <a:defRPr sz="5467" b="1" i="1">
                <a:solidFill>
                  <a:srgbClr val="253F6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41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4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7785" y="566239"/>
            <a:ext cx="3936428" cy="1261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00" b="1" i="1">
                <a:solidFill>
                  <a:srgbClr val="253F6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7838" y="1899157"/>
            <a:ext cx="10215879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53F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11/07/2022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993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04815">
        <a:defRPr>
          <a:latin typeface="+mn-lt"/>
          <a:ea typeface="+mn-ea"/>
          <a:cs typeface="+mn-cs"/>
        </a:defRPr>
      </a:lvl2pPr>
      <a:lvl3pPr marL="609630">
        <a:defRPr>
          <a:latin typeface="+mn-lt"/>
          <a:ea typeface="+mn-ea"/>
          <a:cs typeface="+mn-cs"/>
        </a:defRPr>
      </a:lvl3pPr>
      <a:lvl4pPr marL="914446">
        <a:defRPr>
          <a:latin typeface="+mn-lt"/>
          <a:ea typeface="+mn-ea"/>
          <a:cs typeface="+mn-cs"/>
        </a:defRPr>
      </a:lvl4pPr>
      <a:lvl5pPr marL="1219261">
        <a:defRPr>
          <a:latin typeface="+mn-lt"/>
          <a:ea typeface="+mn-ea"/>
          <a:cs typeface="+mn-cs"/>
        </a:defRPr>
      </a:lvl5pPr>
      <a:lvl6pPr marL="1524076">
        <a:defRPr>
          <a:latin typeface="+mn-lt"/>
          <a:ea typeface="+mn-ea"/>
          <a:cs typeface="+mn-cs"/>
        </a:defRPr>
      </a:lvl6pPr>
      <a:lvl7pPr marL="1828891">
        <a:defRPr>
          <a:latin typeface="+mn-lt"/>
          <a:ea typeface="+mn-ea"/>
          <a:cs typeface="+mn-cs"/>
        </a:defRPr>
      </a:lvl7pPr>
      <a:lvl8pPr marL="2133707">
        <a:defRPr>
          <a:latin typeface="+mn-lt"/>
          <a:ea typeface="+mn-ea"/>
          <a:cs typeface="+mn-cs"/>
        </a:defRPr>
      </a:lvl8pPr>
      <a:lvl9pPr marL="243852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04815">
        <a:defRPr>
          <a:latin typeface="+mn-lt"/>
          <a:ea typeface="+mn-ea"/>
          <a:cs typeface="+mn-cs"/>
        </a:defRPr>
      </a:lvl2pPr>
      <a:lvl3pPr marL="609630">
        <a:defRPr>
          <a:latin typeface="+mn-lt"/>
          <a:ea typeface="+mn-ea"/>
          <a:cs typeface="+mn-cs"/>
        </a:defRPr>
      </a:lvl3pPr>
      <a:lvl4pPr marL="914446">
        <a:defRPr>
          <a:latin typeface="+mn-lt"/>
          <a:ea typeface="+mn-ea"/>
          <a:cs typeface="+mn-cs"/>
        </a:defRPr>
      </a:lvl4pPr>
      <a:lvl5pPr marL="1219261">
        <a:defRPr>
          <a:latin typeface="+mn-lt"/>
          <a:ea typeface="+mn-ea"/>
          <a:cs typeface="+mn-cs"/>
        </a:defRPr>
      </a:lvl5pPr>
      <a:lvl6pPr marL="1524076">
        <a:defRPr>
          <a:latin typeface="+mn-lt"/>
          <a:ea typeface="+mn-ea"/>
          <a:cs typeface="+mn-cs"/>
        </a:defRPr>
      </a:lvl6pPr>
      <a:lvl7pPr marL="1828891">
        <a:defRPr>
          <a:latin typeface="+mn-lt"/>
          <a:ea typeface="+mn-ea"/>
          <a:cs typeface="+mn-cs"/>
        </a:defRPr>
      </a:lvl7pPr>
      <a:lvl8pPr marL="2133707">
        <a:defRPr>
          <a:latin typeface="+mn-lt"/>
          <a:ea typeface="+mn-ea"/>
          <a:cs typeface="+mn-cs"/>
        </a:defRPr>
      </a:lvl8pPr>
      <a:lvl9pPr marL="243852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685462"/>
            <a:ext cx="1172633" cy="1172633"/>
          </a:xfrm>
          <a:custGeom>
            <a:avLst/>
            <a:gdLst/>
            <a:ahLst/>
            <a:cxnLst/>
            <a:rect l="l" t="t" r="r" b="b"/>
            <a:pathLst>
              <a:path w="1758950" h="1758950">
                <a:moveTo>
                  <a:pt x="0" y="1758806"/>
                </a:moveTo>
                <a:lnTo>
                  <a:pt x="0" y="0"/>
                </a:lnTo>
                <a:lnTo>
                  <a:pt x="1758806" y="1758806"/>
                </a:lnTo>
                <a:lnTo>
                  <a:pt x="0" y="1758806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930619"/>
            <a:ext cx="3830320" cy="876300"/>
          </a:xfrm>
          <a:custGeom>
            <a:avLst/>
            <a:gdLst/>
            <a:ahLst/>
            <a:cxnLst/>
            <a:rect l="l" t="t" r="r" b="b"/>
            <a:pathLst>
              <a:path w="5745480" h="1314450">
                <a:moveTo>
                  <a:pt x="5498419" y="1314449"/>
                </a:moveTo>
                <a:lnTo>
                  <a:pt x="0" y="1314449"/>
                </a:lnTo>
                <a:lnTo>
                  <a:pt x="0" y="0"/>
                </a:lnTo>
                <a:lnTo>
                  <a:pt x="5498425" y="0"/>
                </a:lnTo>
                <a:lnTo>
                  <a:pt x="5548108" y="5045"/>
                </a:lnTo>
                <a:lnTo>
                  <a:pt x="5594430" y="19510"/>
                </a:lnTo>
                <a:lnTo>
                  <a:pt x="5636380" y="42389"/>
                </a:lnTo>
                <a:lnTo>
                  <a:pt x="5672955" y="72673"/>
                </a:lnTo>
                <a:lnTo>
                  <a:pt x="5703150" y="109355"/>
                </a:lnTo>
                <a:lnTo>
                  <a:pt x="5725962" y="151429"/>
                </a:lnTo>
                <a:lnTo>
                  <a:pt x="5740385" y="197887"/>
                </a:lnTo>
                <a:lnTo>
                  <a:pt x="5745416" y="247722"/>
                </a:lnTo>
                <a:lnTo>
                  <a:pt x="5745416" y="1066726"/>
                </a:lnTo>
                <a:lnTo>
                  <a:pt x="5740385" y="1116561"/>
                </a:lnTo>
                <a:lnTo>
                  <a:pt x="5725962" y="1163019"/>
                </a:lnTo>
                <a:lnTo>
                  <a:pt x="5703150" y="1205092"/>
                </a:lnTo>
                <a:lnTo>
                  <a:pt x="5672955" y="1241775"/>
                </a:lnTo>
                <a:lnTo>
                  <a:pt x="5636380" y="1272059"/>
                </a:lnTo>
                <a:lnTo>
                  <a:pt x="5594430" y="1294938"/>
                </a:lnTo>
                <a:lnTo>
                  <a:pt x="5548108" y="1309403"/>
                </a:lnTo>
                <a:lnTo>
                  <a:pt x="5498419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64864" y="930619"/>
            <a:ext cx="3827357" cy="876300"/>
          </a:xfrm>
          <a:custGeom>
            <a:avLst/>
            <a:gdLst/>
            <a:ahLst/>
            <a:cxnLst/>
            <a:rect l="l" t="t" r="r" b="b"/>
            <a:pathLst>
              <a:path w="5741034" h="1314450">
                <a:moveTo>
                  <a:pt x="5740704" y="1314449"/>
                </a:moveTo>
                <a:lnTo>
                  <a:pt x="246996" y="1314449"/>
                </a:lnTo>
                <a:lnTo>
                  <a:pt x="197307" y="1309403"/>
                </a:lnTo>
                <a:lnTo>
                  <a:pt x="150985" y="1294938"/>
                </a:lnTo>
                <a:lnTo>
                  <a:pt x="109035" y="1272059"/>
                </a:lnTo>
                <a:lnTo>
                  <a:pt x="72460" y="1241775"/>
                </a:lnTo>
                <a:lnTo>
                  <a:pt x="42265" y="1205092"/>
                </a:lnTo>
                <a:lnTo>
                  <a:pt x="19454" y="1163019"/>
                </a:lnTo>
                <a:lnTo>
                  <a:pt x="5030" y="1116561"/>
                </a:lnTo>
                <a:lnTo>
                  <a:pt x="0" y="1066726"/>
                </a:lnTo>
                <a:lnTo>
                  <a:pt x="0" y="247722"/>
                </a:lnTo>
                <a:lnTo>
                  <a:pt x="5030" y="197887"/>
                </a:lnTo>
                <a:lnTo>
                  <a:pt x="19454" y="151429"/>
                </a:lnTo>
                <a:lnTo>
                  <a:pt x="42265" y="109355"/>
                </a:lnTo>
                <a:lnTo>
                  <a:pt x="72460" y="72673"/>
                </a:lnTo>
                <a:lnTo>
                  <a:pt x="109035" y="42389"/>
                </a:lnTo>
                <a:lnTo>
                  <a:pt x="150985" y="19510"/>
                </a:lnTo>
                <a:lnTo>
                  <a:pt x="197307" y="5045"/>
                </a:lnTo>
                <a:lnTo>
                  <a:pt x="246990" y="0"/>
                </a:lnTo>
                <a:lnTo>
                  <a:pt x="5740704" y="0"/>
                </a:lnTo>
                <a:lnTo>
                  <a:pt x="5740704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57227" y="286798"/>
            <a:ext cx="4425285" cy="1548287"/>
          </a:xfrm>
          <a:prstGeom prst="rect">
            <a:avLst/>
          </a:prstGeom>
        </p:spPr>
        <p:txBody>
          <a:bodyPr vert="horz" wrap="square" lIns="0" tIns="161713" rIns="0" bIns="0" rtlCol="0">
            <a:spAutoFit/>
          </a:bodyPr>
          <a:lstStyle/>
          <a:p>
            <a:pPr marL="35562" marR="3387" indent="446639">
              <a:lnSpc>
                <a:spcPts val="5354"/>
              </a:lnSpc>
              <a:spcBef>
                <a:spcPts val="1273"/>
              </a:spcBef>
            </a:pPr>
            <a:r>
              <a:rPr spc="-357" dirty="0"/>
              <a:t>MUTUAL  </a:t>
            </a:r>
            <a:r>
              <a:rPr spc="-180" dirty="0"/>
              <a:t>OF</a:t>
            </a:r>
            <a:r>
              <a:rPr spc="-980" dirty="0"/>
              <a:t> </a:t>
            </a:r>
            <a:r>
              <a:rPr lang="en-US" spc="-980" dirty="0"/>
              <a:t> </a:t>
            </a:r>
            <a:r>
              <a:rPr spc="-253" dirty="0"/>
              <a:t>OMAHA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44874" y="4504123"/>
            <a:ext cx="11832167" cy="3244757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marR="2699308" defTabSz="609630">
              <a:lnSpc>
                <a:spcPct val="116399"/>
              </a:lnSpc>
              <a:spcBef>
                <a:spcPts val="67"/>
              </a:spcBef>
            </a:pPr>
            <a:endParaRPr lang="en-US" sz="1600" b="1" spc="17" dirty="0">
              <a:solidFill>
                <a:srgbClr val="202423"/>
              </a:solidFill>
              <a:highlight>
                <a:srgbClr val="FFFF00"/>
              </a:highlight>
              <a:latin typeface="Montserrat"/>
              <a:cs typeface="Montserrat"/>
            </a:endParaRP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b="1" u="sng" spc="17" dirty="0">
                <a:solidFill>
                  <a:srgbClr val="202423"/>
                </a:solidFill>
                <a:latin typeface="Montserrat"/>
                <a:cs typeface="Montserrat"/>
              </a:rPr>
              <a:t>Guarantee Issue = No Medical Questions or Evidence of Insurability (EOI) 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spc="17" dirty="0">
                <a:solidFill>
                  <a:srgbClr val="202423"/>
                </a:solidFill>
                <a:latin typeface="Montserrat"/>
                <a:cs typeface="Montserrat"/>
              </a:rPr>
              <a:t>Employee Maximum = 5 x Salary to $500,000; increments of $10,000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spc="17" dirty="0">
                <a:solidFill>
                  <a:srgbClr val="202423"/>
                </a:solidFill>
                <a:latin typeface="Montserrat"/>
                <a:cs typeface="Montserrat"/>
              </a:rPr>
              <a:t>Spouse Maximum = $250,000; increments of $5,000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spc="17" dirty="0">
                <a:solidFill>
                  <a:srgbClr val="202423"/>
                </a:solidFill>
                <a:latin typeface="Montserrat"/>
                <a:cs typeface="Montserrat"/>
              </a:rPr>
              <a:t>Dependent Children = $10,000; increments of $2,500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b="1" spc="17" dirty="0">
                <a:solidFill>
                  <a:srgbClr val="202423"/>
                </a:solidFill>
                <a:latin typeface="Montserrat"/>
                <a:cs typeface="Montserrat"/>
              </a:rPr>
              <a:t>Annual Increase Option </a:t>
            </a:r>
            <a:r>
              <a:rPr lang="en-US" sz="1600" spc="17" dirty="0">
                <a:solidFill>
                  <a:srgbClr val="202423"/>
                </a:solidFill>
                <a:latin typeface="Montserrat"/>
                <a:cs typeface="Montserrat"/>
              </a:rPr>
              <a:t>= For Employees who elect during this enrollment period or already currently enrolled may increase their benefit by $10k each year with no EOI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r>
              <a:rPr lang="en-US" sz="1600" b="1" spc="17" dirty="0">
                <a:solidFill>
                  <a:srgbClr val="202423"/>
                </a:solidFill>
                <a:latin typeface="Montserrat"/>
                <a:cs typeface="Montserrat"/>
              </a:rPr>
              <a:t>Portability and Conversion </a:t>
            </a:r>
            <a:r>
              <a:rPr lang="en-US" sz="1600" spc="17" dirty="0">
                <a:solidFill>
                  <a:srgbClr val="202423"/>
                </a:solidFill>
                <a:latin typeface="Montserrat"/>
                <a:cs typeface="Montserrat"/>
              </a:rPr>
              <a:t>Included</a:t>
            </a: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endParaRPr lang="en-US" sz="1600" b="1" spc="17" dirty="0">
              <a:solidFill>
                <a:srgbClr val="202423"/>
              </a:solidFill>
              <a:latin typeface="Montserrat"/>
              <a:cs typeface="Montserrat"/>
            </a:endParaRP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endParaRPr lang="en-US" sz="1600" b="1" spc="17" dirty="0">
              <a:solidFill>
                <a:srgbClr val="202423"/>
              </a:solidFill>
              <a:latin typeface="Montserrat"/>
              <a:cs typeface="Montserrat"/>
            </a:endParaRPr>
          </a:p>
          <a:p>
            <a:pPr marL="313282" marR="2699308" indent="-304815" defTabSz="609630">
              <a:lnSpc>
                <a:spcPct val="116399"/>
              </a:lnSpc>
              <a:spcBef>
                <a:spcPts val="67"/>
              </a:spcBef>
              <a:buFont typeface="Arial" panose="020B0604020202020204" pitchFamily="34" charset="0"/>
              <a:buChar char="•"/>
            </a:pPr>
            <a:endParaRPr lang="en-US" sz="1600" b="1" spc="17" dirty="0">
              <a:solidFill>
                <a:srgbClr val="202423"/>
              </a:solidFill>
              <a:latin typeface="Montserrat"/>
              <a:cs typeface="Montserra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80452" y="3457033"/>
            <a:ext cx="3086100" cy="1206500"/>
          </a:xfrm>
          <a:custGeom>
            <a:avLst/>
            <a:gdLst/>
            <a:ahLst/>
            <a:cxnLst/>
            <a:rect l="l" t="t" r="r" b="b"/>
            <a:pathLst>
              <a:path w="4629150" h="1809750">
                <a:moveTo>
                  <a:pt x="4287664" y="1809749"/>
                </a:moveTo>
                <a:lnTo>
                  <a:pt x="341338" y="1809749"/>
                </a:lnTo>
                <a:lnTo>
                  <a:pt x="295111" y="1806628"/>
                </a:lnTo>
                <a:lnTo>
                  <a:pt x="250747" y="1797536"/>
                </a:lnTo>
                <a:lnTo>
                  <a:pt x="208656" y="1782886"/>
                </a:lnTo>
                <a:lnTo>
                  <a:pt x="169250" y="1763088"/>
                </a:lnTo>
                <a:lnTo>
                  <a:pt x="132940" y="1738553"/>
                </a:lnTo>
                <a:lnTo>
                  <a:pt x="100137" y="1709691"/>
                </a:lnTo>
                <a:lnTo>
                  <a:pt x="71253" y="1676914"/>
                </a:lnTo>
                <a:lnTo>
                  <a:pt x="46698" y="1640633"/>
                </a:lnTo>
                <a:lnTo>
                  <a:pt x="26884" y="1601258"/>
                </a:lnTo>
                <a:lnTo>
                  <a:pt x="12222" y="1559201"/>
                </a:lnTo>
                <a:lnTo>
                  <a:pt x="3124" y="1514872"/>
                </a:lnTo>
                <a:lnTo>
                  <a:pt x="0" y="1468681"/>
                </a:lnTo>
                <a:lnTo>
                  <a:pt x="0" y="341068"/>
                </a:lnTo>
                <a:lnTo>
                  <a:pt x="3124" y="294877"/>
                </a:lnTo>
                <a:lnTo>
                  <a:pt x="12222" y="250548"/>
                </a:lnTo>
                <a:lnTo>
                  <a:pt x="26884" y="208491"/>
                </a:lnTo>
                <a:lnTo>
                  <a:pt x="46698" y="169116"/>
                </a:lnTo>
                <a:lnTo>
                  <a:pt x="71253" y="132835"/>
                </a:lnTo>
                <a:lnTo>
                  <a:pt x="100137" y="100058"/>
                </a:lnTo>
                <a:lnTo>
                  <a:pt x="132940" y="71196"/>
                </a:lnTo>
                <a:lnTo>
                  <a:pt x="169250" y="46661"/>
                </a:lnTo>
                <a:lnTo>
                  <a:pt x="208656" y="26863"/>
                </a:lnTo>
                <a:lnTo>
                  <a:pt x="250747" y="12213"/>
                </a:lnTo>
                <a:lnTo>
                  <a:pt x="295111" y="3121"/>
                </a:lnTo>
                <a:lnTo>
                  <a:pt x="341338" y="0"/>
                </a:lnTo>
                <a:lnTo>
                  <a:pt x="4287664" y="0"/>
                </a:lnTo>
                <a:lnTo>
                  <a:pt x="4333892" y="3121"/>
                </a:lnTo>
                <a:lnTo>
                  <a:pt x="4378256" y="12213"/>
                </a:lnTo>
                <a:lnTo>
                  <a:pt x="4420347" y="26863"/>
                </a:lnTo>
                <a:lnTo>
                  <a:pt x="4459753" y="46661"/>
                </a:lnTo>
                <a:lnTo>
                  <a:pt x="4496063" y="71196"/>
                </a:lnTo>
                <a:lnTo>
                  <a:pt x="4528866" y="100058"/>
                </a:lnTo>
                <a:lnTo>
                  <a:pt x="4557750" y="132835"/>
                </a:lnTo>
                <a:lnTo>
                  <a:pt x="4582305" y="169116"/>
                </a:lnTo>
                <a:lnTo>
                  <a:pt x="4602119" y="208491"/>
                </a:lnTo>
                <a:lnTo>
                  <a:pt x="4616780" y="250548"/>
                </a:lnTo>
                <a:lnTo>
                  <a:pt x="4625879" y="294877"/>
                </a:lnTo>
                <a:lnTo>
                  <a:pt x="4629003" y="341068"/>
                </a:lnTo>
                <a:lnTo>
                  <a:pt x="4629003" y="1468681"/>
                </a:lnTo>
                <a:lnTo>
                  <a:pt x="4625879" y="1514872"/>
                </a:lnTo>
                <a:lnTo>
                  <a:pt x="4616780" y="1559201"/>
                </a:lnTo>
                <a:lnTo>
                  <a:pt x="4602119" y="1601258"/>
                </a:lnTo>
                <a:lnTo>
                  <a:pt x="4582305" y="1640633"/>
                </a:lnTo>
                <a:lnTo>
                  <a:pt x="4557750" y="1676914"/>
                </a:lnTo>
                <a:lnTo>
                  <a:pt x="4528866" y="1709691"/>
                </a:lnTo>
                <a:lnTo>
                  <a:pt x="4496063" y="1738553"/>
                </a:lnTo>
                <a:lnTo>
                  <a:pt x="4459753" y="1763088"/>
                </a:lnTo>
                <a:lnTo>
                  <a:pt x="4420347" y="1782886"/>
                </a:lnTo>
                <a:lnTo>
                  <a:pt x="4378256" y="1797536"/>
                </a:lnTo>
                <a:lnTo>
                  <a:pt x="4333892" y="1806628"/>
                </a:lnTo>
                <a:lnTo>
                  <a:pt x="4287664" y="18097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7799" y="2140076"/>
            <a:ext cx="6756400" cy="42911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algn="ctr" defTabSz="609630">
              <a:spcBef>
                <a:spcPts val="67"/>
              </a:spcBef>
            </a:pPr>
            <a:r>
              <a:rPr lang="en-US" sz="2733" b="1" spc="397" dirty="0">
                <a:solidFill>
                  <a:srgbClr val="253F6A"/>
                </a:solidFill>
                <a:latin typeface="Calibri"/>
                <a:cs typeface="Calibri"/>
              </a:rPr>
              <a:t>Voluntary Life Benefit</a:t>
            </a:r>
            <a:endParaRPr sz="27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5126" y="2670246"/>
            <a:ext cx="3016425" cy="758627"/>
          </a:xfrm>
          <a:prstGeom prst="rect">
            <a:avLst/>
          </a:prstGeom>
        </p:spPr>
        <p:txBody>
          <a:bodyPr vert="horz" wrap="square" lIns="0" tIns="101177" rIns="0" bIns="0" rtlCol="0">
            <a:spAutoFit/>
          </a:bodyPr>
          <a:lstStyle/>
          <a:p>
            <a:pPr algn="ctr" defTabSz="609630">
              <a:spcBef>
                <a:spcPts val="797"/>
              </a:spcBef>
            </a:pPr>
            <a:r>
              <a:rPr lang="en-US" sz="2133" b="1" spc="357" dirty="0">
                <a:solidFill>
                  <a:srgbClr val="253F6A"/>
                </a:solidFill>
                <a:latin typeface="Calibri"/>
                <a:cs typeface="Calibri"/>
              </a:rPr>
              <a:t>Guarantee Issue For You</a:t>
            </a:r>
            <a:endParaRPr lang="en-US" sz="2400" spc="63" dirty="0">
              <a:solidFill>
                <a:srgbClr val="FFFFFF"/>
              </a:solidFill>
              <a:latin typeface="Montserrat"/>
              <a:cs typeface="Montserrat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8BAD0424-1D12-429F-8DAD-79851A082985}"/>
              </a:ext>
            </a:extLst>
          </p:cNvPr>
          <p:cNvSpPr/>
          <p:nvPr/>
        </p:nvSpPr>
        <p:spPr>
          <a:xfrm>
            <a:off x="4561658" y="3457033"/>
            <a:ext cx="3086100" cy="1206500"/>
          </a:xfrm>
          <a:custGeom>
            <a:avLst/>
            <a:gdLst/>
            <a:ahLst/>
            <a:cxnLst/>
            <a:rect l="l" t="t" r="r" b="b"/>
            <a:pathLst>
              <a:path w="4629150" h="1809750">
                <a:moveTo>
                  <a:pt x="4287664" y="1809749"/>
                </a:moveTo>
                <a:lnTo>
                  <a:pt x="341338" y="1809749"/>
                </a:lnTo>
                <a:lnTo>
                  <a:pt x="295111" y="1806628"/>
                </a:lnTo>
                <a:lnTo>
                  <a:pt x="250747" y="1797536"/>
                </a:lnTo>
                <a:lnTo>
                  <a:pt x="208656" y="1782886"/>
                </a:lnTo>
                <a:lnTo>
                  <a:pt x="169250" y="1763088"/>
                </a:lnTo>
                <a:lnTo>
                  <a:pt x="132940" y="1738553"/>
                </a:lnTo>
                <a:lnTo>
                  <a:pt x="100137" y="1709691"/>
                </a:lnTo>
                <a:lnTo>
                  <a:pt x="71253" y="1676914"/>
                </a:lnTo>
                <a:lnTo>
                  <a:pt x="46698" y="1640633"/>
                </a:lnTo>
                <a:lnTo>
                  <a:pt x="26884" y="1601258"/>
                </a:lnTo>
                <a:lnTo>
                  <a:pt x="12222" y="1559201"/>
                </a:lnTo>
                <a:lnTo>
                  <a:pt x="3124" y="1514872"/>
                </a:lnTo>
                <a:lnTo>
                  <a:pt x="0" y="1468681"/>
                </a:lnTo>
                <a:lnTo>
                  <a:pt x="0" y="341068"/>
                </a:lnTo>
                <a:lnTo>
                  <a:pt x="3124" y="294877"/>
                </a:lnTo>
                <a:lnTo>
                  <a:pt x="12222" y="250548"/>
                </a:lnTo>
                <a:lnTo>
                  <a:pt x="26884" y="208491"/>
                </a:lnTo>
                <a:lnTo>
                  <a:pt x="46698" y="169116"/>
                </a:lnTo>
                <a:lnTo>
                  <a:pt x="71253" y="132835"/>
                </a:lnTo>
                <a:lnTo>
                  <a:pt x="100137" y="100058"/>
                </a:lnTo>
                <a:lnTo>
                  <a:pt x="132940" y="71196"/>
                </a:lnTo>
                <a:lnTo>
                  <a:pt x="169250" y="46661"/>
                </a:lnTo>
                <a:lnTo>
                  <a:pt x="208656" y="26863"/>
                </a:lnTo>
                <a:lnTo>
                  <a:pt x="250747" y="12213"/>
                </a:lnTo>
                <a:lnTo>
                  <a:pt x="295111" y="3121"/>
                </a:lnTo>
                <a:lnTo>
                  <a:pt x="341338" y="0"/>
                </a:lnTo>
                <a:lnTo>
                  <a:pt x="4287664" y="0"/>
                </a:lnTo>
                <a:lnTo>
                  <a:pt x="4333892" y="3121"/>
                </a:lnTo>
                <a:lnTo>
                  <a:pt x="4378256" y="12213"/>
                </a:lnTo>
                <a:lnTo>
                  <a:pt x="4420347" y="26863"/>
                </a:lnTo>
                <a:lnTo>
                  <a:pt x="4459753" y="46661"/>
                </a:lnTo>
                <a:lnTo>
                  <a:pt x="4496063" y="71196"/>
                </a:lnTo>
                <a:lnTo>
                  <a:pt x="4528866" y="100058"/>
                </a:lnTo>
                <a:lnTo>
                  <a:pt x="4557750" y="132835"/>
                </a:lnTo>
                <a:lnTo>
                  <a:pt x="4582305" y="169116"/>
                </a:lnTo>
                <a:lnTo>
                  <a:pt x="4602119" y="208491"/>
                </a:lnTo>
                <a:lnTo>
                  <a:pt x="4616780" y="250548"/>
                </a:lnTo>
                <a:lnTo>
                  <a:pt x="4625879" y="294877"/>
                </a:lnTo>
                <a:lnTo>
                  <a:pt x="4629003" y="341068"/>
                </a:lnTo>
                <a:lnTo>
                  <a:pt x="4629003" y="1468681"/>
                </a:lnTo>
                <a:lnTo>
                  <a:pt x="4625879" y="1514872"/>
                </a:lnTo>
                <a:lnTo>
                  <a:pt x="4616780" y="1559201"/>
                </a:lnTo>
                <a:lnTo>
                  <a:pt x="4602119" y="1601258"/>
                </a:lnTo>
                <a:lnTo>
                  <a:pt x="4582305" y="1640633"/>
                </a:lnTo>
                <a:lnTo>
                  <a:pt x="4557750" y="1676914"/>
                </a:lnTo>
                <a:lnTo>
                  <a:pt x="4528866" y="1709691"/>
                </a:lnTo>
                <a:lnTo>
                  <a:pt x="4496063" y="1738553"/>
                </a:lnTo>
                <a:lnTo>
                  <a:pt x="4459753" y="1763088"/>
                </a:lnTo>
                <a:lnTo>
                  <a:pt x="4420347" y="1782886"/>
                </a:lnTo>
                <a:lnTo>
                  <a:pt x="4378256" y="1797536"/>
                </a:lnTo>
                <a:lnTo>
                  <a:pt x="4333892" y="1806628"/>
                </a:lnTo>
                <a:lnTo>
                  <a:pt x="4287664" y="18097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5E3630-3F4A-4922-A369-5C7500AAAC19}"/>
              </a:ext>
            </a:extLst>
          </p:cNvPr>
          <p:cNvSpPr txBox="1"/>
          <p:nvPr/>
        </p:nvSpPr>
        <p:spPr>
          <a:xfrm>
            <a:off x="1266326" y="3789503"/>
            <a:ext cx="2676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630"/>
            <a:r>
              <a:rPr lang="en-US" sz="3200" dirty="0">
                <a:solidFill>
                  <a:prstClr val="white"/>
                </a:solidFill>
                <a:latin typeface="Calibri"/>
              </a:rPr>
              <a:t>$100,000</a:t>
            </a:r>
          </a:p>
          <a:p>
            <a:pPr algn="ctr" defTabSz="609630"/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1F0BCF60-EAC0-424D-885A-A2CD7CB313AD}"/>
              </a:ext>
            </a:extLst>
          </p:cNvPr>
          <p:cNvSpPr txBox="1"/>
          <p:nvPr/>
        </p:nvSpPr>
        <p:spPr>
          <a:xfrm>
            <a:off x="4561658" y="2673598"/>
            <a:ext cx="3016425" cy="758627"/>
          </a:xfrm>
          <a:prstGeom prst="rect">
            <a:avLst/>
          </a:prstGeom>
        </p:spPr>
        <p:txBody>
          <a:bodyPr vert="horz" wrap="square" lIns="0" tIns="101177" rIns="0" bIns="0" rtlCol="0">
            <a:spAutoFit/>
          </a:bodyPr>
          <a:lstStyle/>
          <a:p>
            <a:pPr algn="ctr" defTabSz="609630">
              <a:spcBef>
                <a:spcPts val="797"/>
              </a:spcBef>
            </a:pPr>
            <a:r>
              <a:rPr lang="en-US" sz="2133" b="1" spc="357" dirty="0">
                <a:solidFill>
                  <a:srgbClr val="253F6A"/>
                </a:solidFill>
                <a:latin typeface="Calibri"/>
                <a:cs typeface="Calibri"/>
              </a:rPr>
              <a:t>Guarantee Issue For Spouse</a:t>
            </a:r>
            <a:endParaRPr lang="en-US" sz="2400" spc="63" dirty="0">
              <a:solidFill>
                <a:srgbClr val="FFFFFF"/>
              </a:solidFill>
              <a:latin typeface="Montserrat"/>
              <a:cs typeface="Montserrat"/>
            </a:endParaRPr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63A8DEB5-7B0D-48B2-8CA7-412968D0A4CD}"/>
              </a:ext>
            </a:extLst>
          </p:cNvPr>
          <p:cNvSpPr/>
          <p:nvPr/>
        </p:nvSpPr>
        <p:spPr>
          <a:xfrm>
            <a:off x="8066375" y="3501801"/>
            <a:ext cx="3086100" cy="1206500"/>
          </a:xfrm>
          <a:custGeom>
            <a:avLst/>
            <a:gdLst/>
            <a:ahLst/>
            <a:cxnLst/>
            <a:rect l="l" t="t" r="r" b="b"/>
            <a:pathLst>
              <a:path w="4629150" h="1809750">
                <a:moveTo>
                  <a:pt x="4287664" y="1809749"/>
                </a:moveTo>
                <a:lnTo>
                  <a:pt x="341338" y="1809749"/>
                </a:lnTo>
                <a:lnTo>
                  <a:pt x="295111" y="1806628"/>
                </a:lnTo>
                <a:lnTo>
                  <a:pt x="250747" y="1797536"/>
                </a:lnTo>
                <a:lnTo>
                  <a:pt x="208656" y="1782886"/>
                </a:lnTo>
                <a:lnTo>
                  <a:pt x="169250" y="1763088"/>
                </a:lnTo>
                <a:lnTo>
                  <a:pt x="132940" y="1738553"/>
                </a:lnTo>
                <a:lnTo>
                  <a:pt x="100137" y="1709691"/>
                </a:lnTo>
                <a:lnTo>
                  <a:pt x="71253" y="1676914"/>
                </a:lnTo>
                <a:lnTo>
                  <a:pt x="46698" y="1640633"/>
                </a:lnTo>
                <a:lnTo>
                  <a:pt x="26884" y="1601258"/>
                </a:lnTo>
                <a:lnTo>
                  <a:pt x="12222" y="1559201"/>
                </a:lnTo>
                <a:lnTo>
                  <a:pt x="3124" y="1514872"/>
                </a:lnTo>
                <a:lnTo>
                  <a:pt x="0" y="1468681"/>
                </a:lnTo>
                <a:lnTo>
                  <a:pt x="0" y="341068"/>
                </a:lnTo>
                <a:lnTo>
                  <a:pt x="3124" y="294877"/>
                </a:lnTo>
                <a:lnTo>
                  <a:pt x="12222" y="250548"/>
                </a:lnTo>
                <a:lnTo>
                  <a:pt x="26884" y="208491"/>
                </a:lnTo>
                <a:lnTo>
                  <a:pt x="46698" y="169116"/>
                </a:lnTo>
                <a:lnTo>
                  <a:pt x="71253" y="132835"/>
                </a:lnTo>
                <a:lnTo>
                  <a:pt x="100137" y="100058"/>
                </a:lnTo>
                <a:lnTo>
                  <a:pt x="132940" y="71196"/>
                </a:lnTo>
                <a:lnTo>
                  <a:pt x="169250" y="46661"/>
                </a:lnTo>
                <a:lnTo>
                  <a:pt x="208656" y="26863"/>
                </a:lnTo>
                <a:lnTo>
                  <a:pt x="250747" y="12213"/>
                </a:lnTo>
                <a:lnTo>
                  <a:pt x="295111" y="3121"/>
                </a:lnTo>
                <a:lnTo>
                  <a:pt x="341338" y="0"/>
                </a:lnTo>
                <a:lnTo>
                  <a:pt x="4287664" y="0"/>
                </a:lnTo>
                <a:lnTo>
                  <a:pt x="4333892" y="3121"/>
                </a:lnTo>
                <a:lnTo>
                  <a:pt x="4378256" y="12213"/>
                </a:lnTo>
                <a:lnTo>
                  <a:pt x="4420347" y="26863"/>
                </a:lnTo>
                <a:lnTo>
                  <a:pt x="4459753" y="46661"/>
                </a:lnTo>
                <a:lnTo>
                  <a:pt x="4496063" y="71196"/>
                </a:lnTo>
                <a:lnTo>
                  <a:pt x="4528866" y="100058"/>
                </a:lnTo>
                <a:lnTo>
                  <a:pt x="4557750" y="132835"/>
                </a:lnTo>
                <a:lnTo>
                  <a:pt x="4582305" y="169116"/>
                </a:lnTo>
                <a:lnTo>
                  <a:pt x="4602119" y="208491"/>
                </a:lnTo>
                <a:lnTo>
                  <a:pt x="4616780" y="250548"/>
                </a:lnTo>
                <a:lnTo>
                  <a:pt x="4625879" y="294877"/>
                </a:lnTo>
                <a:lnTo>
                  <a:pt x="4629003" y="341068"/>
                </a:lnTo>
                <a:lnTo>
                  <a:pt x="4629003" y="1468681"/>
                </a:lnTo>
                <a:lnTo>
                  <a:pt x="4625879" y="1514872"/>
                </a:lnTo>
                <a:lnTo>
                  <a:pt x="4616780" y="1559201"/>
                </a:lnTo>
                <a:lnTo>
                  <a:pt x="4602119" y="1601258"/>
                </a:lnTo>
                <a:lnTo>
                  <a:pt x="4582305" y="1640633"/>
                </a:lnTo>
                <a:lnTo>
                  <a:pt x="4557750" y="1676914"/>
                </a:lnTo>
                <a:lnTo>
                  <a:pt x="4528866" y="1709691"/>
                </a:lnTo>
                <a:lnTo>
                  <a:pt x="4496063" y="1738553"/>
                </a:lnTo>
                <a:lnTo>
                  <a:pt x="4459753" y="1763088"/>
                </a:lnTo>
                <a:lnTo>
                  <a:pt x="4420347" y="1782886"/>
                </a:lnTo>
                <a:lnTo>
                  <a:pt x="4378256" y="1797536"/>
                </a:lnTo>
                <a:lnTo>
                  <a:pt x="4333892" y="1806628"/>
                </a:lnTo>
                <a:lnTo>
                  <a:pt x="4287664" y="18097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367564F6-AEC5-4729-8AEB-96854B9966F9}"/>
              </a:ext>
            </a:extLst>
          </p:cNvPr>
          <p:cNvSpPr txBox="1"/>
          <p:nvPr/>
        </p:nvSpPr>
        <p:spPr>
          <a:xfrm>
            <a:off x="8044318" y="2745944"/>
            <a:ext cx="3086101" cy="758627"/>
          </a:xfrm>
          <a:prstGeom prst="rect">
            <a:avLst/>
          </a:prstGeom>
        </p:spPr>
        <p:txBody>
          <a:bodyPr vert="horz" wrap="square" lIns="0" tIns="101177" rIns="0" bIns="0" rtlCol="0">
            <a:spAutoFit/>
          </a:bodyPr>
          <a:lstStyle/>
          <a:p>
            <a:pPr algn="ctr" defTabSz="609630">
              <a:spcBef>
                <a:spcPts val="797"/>
              </a:spcBef>
            </a:pPr>
            <a:r>
              <a:rPr lang="en-US" sz="2133" b="1" spc="357" dirty="0">
                <a:solidFill>
                  <a:srgbClr val="253F6A"/>
                </a:solidFill>
                <a:latin typeface="Calibri"/>
                <a:cs typeface="Calibri"/>
              </a:rPr>
              <a:t>Guarantee Issue For </a:t>
            </a:r>
            <a:r>
              <a:rPr lang="en-US" sz="2133" b="1" dirty="0">
                <a:solidFill>
                  <a:srgbClr val="253F6A"/>
                </a:solidFill>
                <a:latin typeface="Calibri"/>
                <a:cs typeface="Calibri"/>
              </a:rPr>
              <a:t>Children </a:t>
            </a:r>
            <a:endParaRPr lang="en-US" sz="2400" dirty="0">
              <a:solidFill>
                <a:srgbClr val="FFFFFF"/>
              </a:solidFill>
              <a:latin typeface="Montserrat"/>
              <a:cs typeface="Montserra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B5E201-C20D-414F-8716-5E6F98FC5F9B}"/>
              </a:ext>
            </a:extLst>
          </p:cNvPr>
          <p:cNvSpPr txBox="1"/>
          <p:nvPr/>
        </p:nvSpPr>
        <p:spPr>
          <a:xfrm>
            <a:off x="4731564" y="3828051"/>
            <a:ext cx="2676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630"/>
            <a:r>
              <a:rPr lang="en-US" sz="3200" dirty="0">
                <a:solidFill>
                  <a:prstClr val="white"/>
                </a:solidFill>
                <a:latin typeface="Calibri"/>
              </a:rPr>
              <a:t>$25,000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CEFF97-F102-46FB-8970-2F9D64A38CF4}"/>
              </a:ext>
            </a:extLst>
          </p:cNvPr>
          <p:cNvSpPr txBox="1"/>
          <p:nvPr/>
        </p:nvSpPr>
        <p:spPr>
          <a:xfrm>
            <a:off x="8249062" y="3828052"/>
            <a:ext cx="2676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630"/>
            <a:r>
              <a:rPr lang="en-US" sz="3200" dirty="0">
                <a:solidFill>
                  <a:prstClr val="white"/>
                </a:solidFill>
                <a:latin typeface="Calibri"/>
              </a:rPr>
              <a:t>$10,000</a:t>
            </a:r>
          </a:p>
        </p:txBody>
      </p:sp>
    </p:spTree>
    <p:extLst>
      <p:ext uri="{BB962C8B-B14F-4D97-AF65-F5344CB8AC3E}">
        <p14:creationId xmlns:p14="http://schemas.microsoft.com/office/powerpoint/2010/main" val="161564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685461"/>
            <a:ext cx="1172633" cy="1172633"/>
          </a:xfrm>
          <a:custGeom>
            <a:avLst/>
            <a:gdLst/>
            <a:ahLst/>
            <a:cxnLst/>
            <a:rect l="l" t="t" r="r" b="b"/>
            <a:pathLst>
              <a:path w="1758950" h="1758950">
                <a:moveTo>
                  <a:pt x="0" y="1758807"/>
                </a:moveTo>
                <a:lnTo>
                  <a:pt x="0" y="0"/>
                </a:lnTo>
                <a:lnTo>
                  <a:pt x="329147" y="329147"/>
                </a:lnTo>
                <a:lnTo>
                  <a:pt x="1758807" y="1758807"/>
                </a:lnTo>
                <a:lnTo>
                  <a:pt x="0" y="1758807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28521" y="1"/>
            <a:ext cx="863600" cy="8636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1295218" y="1295218"/>
                </a:moveTo>
                <a:lnTo>
                  <a:pt x="0" y="0"/>
                </a:lnTo>
                <a:lnTo>
                  <a:pt x="1295218" y="0"/>
                </a:lnTo>
                <a:lnTo>
                  <a:pt x="1295218" y="1295218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30619"/>
            <a:ext cx="3830320" cy="876300"/>
          </a:xfrm>
          <a:custGeom>
            <a:avLst/>
            <a:gdLst/>
            <a:ahLst/>
            <a:cxnLst/>
            <a:rect l="l" t="t" r="r" b="b"/>
            <a:pathLst>
              <a:path w="5745480" h="1314450">
                <a:moveTo>
                  <a:pt x="5498419" y="1314449"/>
                </a:moveTo>
                <a:lnTo>
                  <a:pt x="0" y="1314449"/>
                </a:lnTo>
                <a:lnTo>
                  <a:pt x="0" y="0"/>
                </a:lnTo>
                <a:lnTo>
                  <a:pt x="5498425" y="0"/>
                </a:lnTo>
                <a:lnTo>
                  <a:pt x="5548108" y="5045"/>
                </a:lnTo>
                <a:lnTo>
                  <a:pt x="5594430" y="19510"/>
                </a:lnTo>
                <a:lnTo>
                  <a:pt x="5636380" y="42389"/>
                </a:lnTo>
                <a:lnTo>
                  <a:pt x="5672955" y="72673"/>
                </a:lnTo>
                <a:lnTo>
                  <a:pt x="5703150" y="109355"/>
                </a:lnTo>
                <a:lnTo>
                  <a:pt x="5725962" y="151429"/>
                </a:lnTo>
                <a:lnTo>
                  <a:pt x="5740385" y="197887"/>
                </a:lnTo>
                <a:lnTo>
                  <a:pt x="5745416" y="247722"/>
                </a:lnTo>
                <a:lnTo>
                  <a:pt x="5745416" y="1066726"/>
                </a:lnTo>
                <a:lnTo>
                  <a:pt x="5740385" y="1116561"/>
                </a:lnTo>
                <a:lnTo>
                  <a:pt x="5725962" y="1163019"/>
                </a:lnTo>
                <a:lnTo>
                  <a:pt x="5703150" y="1205092"/>
                </a:lnTo>
                <a:lnTo>
                  <a:pt x="5672955" y="1241775"/>
                </a:lnTo>
                <a:lnTo>
                  <a:pt x="5636380" y="1272059"/>
                </a:lnTo>
                <a:lnTo>
                  <a:pt x="5594430" y="1294938"/>
                </a:lnTo>
                <a:lnTo>
                  <a:pt x="5548108" y="1309403"/>
                </a:lnTo>
                <a:lnTo>
                  <a:pt x="5498419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64864" y="930619"/>
            <a:ext cx="3827357" cy="876300"/>
          </a:xfrm>
          <a:custGeom>
            <a:avLst/>
            <a:gdLst/>
            <a:ahLst/>
            <a:cxnLst/>
            <a:rect l="l" t="t" r="r" b="b"/>
            <a:pathLst>
              <a:path w="5741034" h="1314450">
                <a:moveTo>
                  <a:pt x="5740704" y="1314449"/>
                </a:moveTo>
                <a:lnTo>
                  <a:pt x="246996" y="1314449"/>
                </a:lnTo>
                <a:lnTo>
                  <a:pt x="197307" y="1309403"/>
                </a:lnTo>
                <a:lnTo>
                  <a:pt x="150985" y="1294938"/>
                </a:lnTo>
                <a:lnTo>
                  <a:pt x="109035" y="1272059"/>
                </a:lnTo>
                <a:lnTo>
                  <a:pt x="72460" y="1241775"/>
                </a:lnTo>
                <a:lnTo>
                  <a:pt x="42265" y="1205092"/>
                </a:lnTo>
                <a:lnTo>
                  <a:pt x="19454" y="1163019"/>
                </a:lnTo>
                <a:lnTo>
                  <a:pt x="5030" y="1116561"/>
                </a:lnTo>
                <a:lnTo>
                  <a:pt x="0" y="1066726"/>
                </a:lnTo>
                <a:lnTo>
                  <a:pt x="0" y="247722"/>
                </a:lnTo>
                <a:lnTo>
                  <a:pt x="5030" y="197887"/>
                </a:lnTo>
                <a:lnTo>
                  <a:pt x="19454" y="151429"/>
                </a:lnTo>
                <a:lnTo>
                  <a:pt x="42265" y="109355"/>
                </a:lnTo>
                <a:lnTo>
                  <a:pt x="72460" y="72673"/>
                </a:lnTo>
                <a:lnTo>
                  <a:pt x="109035" y="42389"/>
                </a:lnTo>
                <a:lnTo>
                  <a:pt x="150985" y="19510"/>
                </a:lnTo>
                <a:lnTo>
                  <a:pt x="197307" y="5045"/>
                </a:lnTo>
                <a:lnTo>
                  <a:pt x="246990" y="0"/>
                </a:lnTo>
                <a:lnTo>
                  <a:pt x="5740704" y="0"/>
                </a:lnTo>
                <a:lnTo>
                  <a:pt x="5740704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03748" y="336440"/>
            <a:ext cx="3984502" cy="1548287"/>
          </a:xfrm>
          <a:prstGeom prst="rect">
            <a:avLst/>
          </a:prstGeom>
        </p:spPr>
        <p:txBody>
          <a:bodyPr vert="horz" wrap="square" lIns="0" tIns="161713" rIns="0" bIns="0" rtlCol="0">
            <a:spAutoFit/>
          </a:bodyPr>
          <a:lstStyle/>
          <a:p>
            <a:pPr marL="8467" marR="3387" indent="454259">
              <a:lnSpc>
                <a:spcPts val="5354"/>
              </a:lnSpc>
              <a:spcBef>
                <a:spcPts val="1273"/>
              </a:spcBef>
            </a:pPr>
            <a:r>
              <a:rPr spc="-306" dirty="0"/>
              <a:t>MUTUAL  </a:t>
            </a:r>
            <a:r>
              <a:rPr spc="-150" dirty="0"/>
              <a:t>OF</a:t>
            </a:r>
            <a:r>
              <a:rPr spc="-857" dirty="0"/>
              <a:t> </a:t>
            </a:r>
            <a:r>
              <a:rPr spc="-207" dirty="0"/>
              <a:t>OMAHA</a:t>
            </a:r>
          </a:p>
        </p:txBody>
      </p:sp>
      <p:sp>
        <p:nvSpPr>
          <p:cNvPr id="7" name="object 7"/>
          <p:cNvSpPr/>
          <p:nvPr/>
        </p:nvSpPr>
        <p:spPr>
          <a:xfrm>
            <a:off x="2481841" y="5002538"/>
            <a:ext cx="76200" cy="76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81841" y="5320038"/>
            <a:ext cx="76200" cy="76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1841" y="5637538"/>
            <a:ext cx="76200" cy="76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5065" y="4851400"/>
            <a:ext cx="7266093" cy="1276846"/>
          </a:xfrm>
          <a:prstGeom prst="rect">
            <a:avLst/>
          </a:prstGeom>
        </p:spPr>
        <p:txBody>
          <a:bodyPr vert="horz" wrap="square" lIns="0" tIns="51647" rIns="0" bIns="0" rtlCol="0">
            <a:spAutoFit/>
          </a:bodyPr>
          <a:lstStyle/>
          <a:p>
            <a:pPr marL="8467" defTabSz="609630">
              <a:spcBef>
                <a:spcPts val="407"/>
              </a:spcBef>
            </a:pPr>
            <a:r>
              <a:rPr lang="en-US" spc="27" dirty="0">
                <a:solidFill>
                  <a:srgbClr val="202423"/>
                </a:solidFill>
                <a:latin typeface="Montserrat"/>
                <a:cs typeface="Montserrat"/>
              </a:rPr>
              <a:t>Max benefit = $1,800 per week</a:t>
            </a:r>
          </a:p>
          <a:p>
            <a:pPr marL="8467" defTabSz="609630">
              <a:spcBef>
                <a:spcPts val="407"/>
              </a:spcBef>
            </a:pPr>
            <a:r>
              <a:rPr lang="en-US" spc="27" dirty="0">
                <a:solidFill>
                  <a:srgbClr val="202423"/>
                </a:solidFill>
                <a:latin typeface="Montserrat"/>
                <a:cs typeface="Montserrat"/>
              </a:rPr>
              <a:t>Protects your ability to earn an income </a:t>
            </a:r>
            <a:endParaRPr dirty="0">
              <a:solidFill>
                <a:prstClr val="black"/>
              </a:solidFill>
              <a:latin typeface="Montserrat"/>
              <a:cs typeface="Montserrat"/>
            </a:endParaRPr>
          </a:p>
          <a:p>
            <a:pPr marL="8467" marR="202363" defTabSz="609630">
              <a:lnSpc>
                <a:spcPct val="115700"/>
              </a:lnSpc>
            </a:pPr>
            <a:r>
              <a:rPr lang="en-US" spc="30" dirty="0">
                <a:solidFill>
                  <a:srgbClr val="202423"/>
                </a:solidFill>
                <a:latin typeface="Montserrat"/>
                <a:cs typeface="Montserrat"/>
              </a:rPr>
              <a:t>Coverage begins on the 8</a:t>
            </a:r>
            <a:r>
              <a:rPr lang="en-US" spc="30" baseline="30000" dirty="0">
                <a:solidFill>
                  <a:srgbClr val="202423"/>
                </a:solidFill>
                <a:latin typeface="Montserrat"/>
                <a:cs typeface="Montserrat"/>
              </a:rPr>
              <a:t>th</a:t>
            </a:r>
            <a:r>
              <a:rPr lang="en-US" spc="30" dirty="0">
                <a:solidFill>
                  <a:srgbClr val="202423"/>
                </a:solidFill>
                <a:latin typeface="Montserrat"/>
                <a:cs typeface="Montserrat"/>
              </a:rPr>
              <a:t> day of disability</a:t>
            </a:r>
          </a:p>
          <a:p>
            <a:pPr marL="8467" marR="202363" defTabSz="609630">
              <a:lnSpc>
                <a:spcPct val="115700"/>
              </a:lnSpc>
            </a:pPr>
            <a:r>
              <a:rPr lang="en-US" spc="30" dirty="0">
                <a:solidFill>
                  <a:srgbClr val="202423"/>
                </a:solidFill>
                <a:latin typeface="Montserrat"/>
                <a:cs typeface="Montserrat"/>
              </a:rPr>
              <a:t>	*Paid for by AEOA and eligible to those working 31 hrs.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978784" y="2068115"/>
            <a:ext cx="6234430" cy="42911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733" b="1" spc="360" dirty="0">
                <a:solidFill>
                  <a:srgbClr val="253F6A"/>
                </a:solidFill>
                <a:latin typeface="Calibri"/>
                <a:cs typeface="Calibri"/>
              </a:rPr>
              <a:t>Short Term Disability </a:t>
            </a:r>
            <a:r>
              <a:rPr sz="2733" b="1" spc="397" dirty="0">
                <a:solidFill>
                  <a:srgbClr val="253F6A"/>
                </a:solidFill>
                <a:latin typeface="Calibri"/>
                <a:cs typeface="Calibri"/>
              </a:rPr>
              <a:t>Benefit</a:t>
            </a:r>
            <a:endParaRPr sz="27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85039" y="3412135"/>
            <a:ext cx="3086100" cy="1206500"/>
          </a:xfrm>
          <a:custGeom>
            <a:avLst/>
            <a:gdLst/>
            <a:ahLst/>
            <a:cxnLst/>
            <a:rect l="l" t="t" r="r" b="b"/>
            <a:pathLst>
              <a:path w="4629150" h="1809750">
                <a:moveTo>
                  <a:pt x="4287664" y="1809749"/>
                </a:moveTo>
                <a:lnTo>
                  <a:pt x="341338" y="1809749"/>
                </a:lnTo>
                <a:lnTo>
                  <a:pt x="295111" y="1806628"/>
                </a:lnTo>
                <a:lnTo>
                  <a:pt x="250747" y="1797536"/>
                </a:lnTo>
                <a:lnTo>
                  <a:pt x="208656" y="1782886"/>
                </a:lnTo>
                <a:lnTo>
                  <a:pt x="169250" y="1763088"/>
                </a:lnTo>
                <a:lnTo>
                  <a:pt x="132940" y="1738553"/>
                </a:lnTo>
                <a:lnTo>
                  <a:pt x="100137" y="1709691"/>
                </a:lnTo>
                <a:lnTo>
                  <a:pt x="71253" y="1676914"/>
                </a:lnTo>
                <a:lnTo>
                  <a:pt x="46698" y="1640633"/>
                </a:lnTo>
                <a:lnTo>
                  <a:pt x="26884" y="1601258"/>
                </a:lnTo>
                <a:lnTo>
                  <a:pt x="12222" y="1559201"/>
                </a:lnTo>
                <a:lnTo>
                  <a:pt x="3124" y="1514872"/>
                </a:lnTo>
                <a:lnTo>
                  <a:pt x="0" y="1468681"/>
                </a:lnTo>
                <a:lnTo>
                  <a:pt x="0" y="341068"/>
                </a:lnTo>
                <a:lnTo>
                  <a:pt x="3124" y="294877"/>
                </a:lnTo>
                <a:lnTo>
                  <a:pt x="12222" y="250548"/>
                </a:lnTo>
                <a:lnTo>
                  <a:pt x="26884" y="208491"/>
                </a:lnTo>
                <a:lnTo>
                  <a:pt x="46698" y="169116"/>
                </a:lnTo>
                <a:lnTo>
                  <a:pt x="71253" y="132835"/>
                </a:lnTo>
                <a:lnTo>
                  <a:pt x="100137" y="100058"/>
                </a:lnTo>
                <a:lnTo>
                  <a:pt x="132940" y="71196"/>
                </a:lnTo>
                <a:lnTo>
                  <a:pt x="169250" y="46661"/>
                </a:lnTo>
                <a:lnTo>
                  <a:pt x="208656" y="26863"/>
                </a:lnTo>
                <a:lnTo>
                  <a:pt x="250747" y="12213"/>
                </a:lnTo>
                <a:lnTo>
                  <a:pt x="295111" y="3121"/>
                </a:lnTo>
                <a:lnTo>
                  <a:pt x="341338" y="0"/>
                </a:lnTo>
                <a:lnTo>
                  <a:pt x="4287664" y="0"/>
                </a:lnTo>
                <a:lnTo>
                  <a:pt x="4333892" y="3121"/>
                </a:lnTo>
                <a:lnTo>
                  <a:pt x="4378256" y="12213"/>
                </a:lnTo>
                <a:lnTo>
                  <a:pt x="4420347" y="26863"/>
                </a:lnTo>
                <a:lnTo>
                  <a:pt x="4459753" y="46661"/>
                </a:lnTo>
                <a:lnTo>
                  <a:pt x="4496063" y="71196"/>
                </a:lnTo>
                <a:lnTo>
                  <a:pt x="4528866" y="100058"/>
                </a:lnTo>
                <a:lnTo>
                  <a:pt x="4557750" y="132835"/>
                </a:lnTo>
                <a:lnTo>
                  <a:pt x="4582305" y="169116"/>
                </a:lnTo>
                <a:lnTo>
                  <a:pt x="4602119" y="208491"/>
                </a:lnTo>
                <a:lnTo>
                  <a:pt x="4616780" y="250548"/>
                </a:lnTo>
                <a:lnTo>
                  <a:pt x="4625879" y="294877"/>
                </a:lnTo>
                <a:lnTo>
                  <a:pt x="4629003" y="341068"/>
                </a:lnTo>
                <a:lnTo>
                  <a:pt x="4629003" y="1468681"/>
                </a:lnTo>
                <a:lnTo>
                  <a:pt x="4625879" y="1514872"/>
                </a:lnTo>
                <a:lnTo>
                  <a:pt x="4616780" y="1559201"/>
                </a:lnTo>
                <a:lnTo>
                  <a:pt x="4602119" y="1601258"/>
                </a:lnTo>
                <a:lnTo>
                  <a:pt x="4582305" y="1640633"/>
                </a:lnTo>
                <a:lnTo>
                  <a:pt x="4557750" y="1676914"/>
                </a:lnTo>
                <a:lnTo>
                  <a:pt x="4528866" y="1709691"/>
                </a:lnTo>
                <a:lnTo>
                  <a:pt x="4496063" y="1738553"/>
                </a:lnTo>
                <a:lnTo>
                  <a:pt x="4459753" y="1763088"/>
                </a:lnTo>
                <a:lnTo>
                  <a:pt x="4420347" y="1782886"/>
                </a:lnTo>
                <a:lnTo>
                  <a:pt x="4378256" y="1797536"/>
                </a:lnTo>
                <a:lnTo>
                  <a:pt x="4333892" y="1806628"/>
                </a:lnTo>
                <a:lnTo>
                  <a:pt x="4287664" y="18097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22575" y="3412135"/>
            <a:ext cx="3086100" cy="1206500"/>
          </a:xfrm>
          <a:custGeom>
            <a:avLst/>
            <a:gdLst/>
            <a:ahLst/>
            <a:cxnLst/>
            <a:rect l="l" t="t" r="r" b="b"/>
            <a:pathLst>
              <a:path w="4629150" h="1809750">
                <a:moveTo>
                  <a:pt x="4287664" y="1809749"/>
                </a:moveTo>
                <a:lnTo>
                  <a:pt x="341338" y="1809749"/>
                </a:lnTo>
                <a:lnTo>
                  <a:pt x="295111" y="1806628"/>
                </a:lnTo>
                <a:lnTo>
                  <a:pt x="250747" y="1797536"/>
                </a:lnTo>
                <a:lnTo>
                  <a:pt x="208656" y="1782886"/>
                </a:lnTo>
                <a:lnTo>
                  <a:pt x="169250" y="1763088"/>
                </a:lnTo>
                <a:lnTo>
                  <a:pt x="132940" y="1738553"/>
                </a:lnTo>
                <a:lnTo>
                  <a:pt x="100137" y="1709691"/>
                </a:lnTo>
                <a:lnTo>
                  <a:pt x="71253" y="1676914"/>
                </a:lnTo>
                <a:lnTo>
                  <a:pt x="46698" y="1640633"/>
                </a:lnTo>
                <a:lnTo>
                  <a:pt x="26884" y="1601258"/>
                </a:lnTo>
                <a:lnTo>
                  <a:pt x="12222" y="1559201"/>
                </a:lnTo>
                <a:lnTo>
                  <a:pt x="3124" y="1514872"/>
                </a:lnTo>
                <a:lnTo>
                  <a:pt x="0" y="1468681"/>
                </a:lnTo>
                <a:lnTo>
                  <a:pt x="0" y="341068"/>
                </a:lnTo>
                <a:lnTo>
                  <a:pt x="3124" y="294877"/>
                </a:lnTo>
                <a:lnTo>
                  <a:pt x="12222" y="250548"/>
                </a:lnTo>
                <a:lnTo>
                  <a:pt x="26884" y="208491"/>
                </a:lnTo>
                <a:lnTo>
                  <a:pt x="46698" y="169116"/>
                </a:lnTo>
                <a:lnTo>
                  <a:pt x="71253" y="132835"/>
                </a:lnTo>
                <a:lnTo>
                  <a:pt x="100137" y="100058"/>
                </a:lnTo>
                <a:lnTo>
                  <a:pt x="132940" y="71196"/>
                </a:lnTo>
                <a:lnTo>
                  <a:pt x="169250" y="46661"/>
                </a:lnTo>
                <a:lnTo>
                  <a:pt x="208656" y="26863"/>
                </a:lnTo>
                <a:lnTo>
                  <a:pt x="250747" y="12213"/>
                </a:lnTo>
                <a:lnTo>
                  <a:pt x="295111" y="3121"/>
                </a:lnTo>
                <a:lnTo>
                  <a:pt x="341338" y="0"/>
                </a:lnTo>
                <a:lnTo>
                  <a:pt x="4287664" y="0"/>
                </a:lnTo>
                <a:lnTo>
                  <a:pt x="4333892" y="3121"/>
                </a:lnTo>
                <a:lnTo>
                  <a:pt x="4378256" y="12213"/>
                </a:lnTo>
                <a:lnTo>
                  <a:pt x="4420347" y="26863"/>
                </a:lnTo>
                <a:lnTo>
                  <a:pt x="4459753" y="46661"/>
                </a:lnTo>
                <a:lnTo>
                  <a:pt x="4496063" y="71196"/>
                </a:lnTo>
                <a:lnTo>
                  <a:pt x="4528866" y="100058"/>
                </a:lnTo>
                <a:lnTo>
                  <a:pt x="4557750" y="132835"/>
                </a:lnTo>
                <a:lnTo>
                  <a:pt x="4582305" y="169116"/>
                </a:lnTo>
                <a:lnTo>
                  <a:pt x="4602119" y="208491"/>
                </a:lnTo>
                <a:lnTo>
                  <a:pt x="4616780" y="250548"/>
                </a:lnTo>
                <a:lnTo>
                  <a:pt x="4625879" y="294877"/>
                </a:lnTo>
                <a:lnTo>
                  <a:pt x="4629003" y="341068"/>
                </a:lnTo>
                <a:lnTo>
                  <a:pt x="4629003" y="1468681"/>
                </a:lnTo>
                <a:lnTo>
                  <a:pt x="4625879" y="1514872"/>
                </a:lnTo>
                <a:lnTo>
                  <a:pt x="4616780" y="1559201"/>
                </a:lnTo>
                <a:lnTo>
                  <a:pt x="4602119" y="1601258"/>
                </a:lnTo>
                <a:lnTo>
                  <a:pt x="4582305" y="1640633"/>
                </a:lnTo>
                <a:lnTo>
                  <a:pt x="4557750" y="1676914"/>
                </a:lnTo>
                <a:lnTo>
                  <a:pt x="4528866" y="1709691"/>
                </a:lnTo>
                <a:lnTo>
                  <a:pt x="4496063" y="1738553"/>
                </a:lnTo>
                <a:lnTo>
                  <a:pt x="4459753" y="1763088"/>
                </a:lnTo>
                <a:lnTo>
                  <a:pt x="4420347" y="1782886"/>
                </a:lnTo>
                <a:lnTo>
                  <a:pt x="4378256" y="1797536"/>
                </a:lnTo>
                <a:lnTo>
                  <a:pt x="4333892" y="1806628"/>
                </a:lnTo>
                <a:lnTo>
                  <a:pt x="4287664" y="18097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05690" y="3453269"/>
            <a:ext cx="2844799" cy="1116545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400" spc="430" dirty="0">
                <a:solidFill>
                  <a:srgbClr val="FFFFFF"/>
                </a:solidFill>
                <a:latin typeface="Calibri"/>
                <a:cs typeface="Calibri"/>
              </a:rPr>
              <a:t>66 2/3% of Weekly Earnings</a:t>
            </a:r>
            <a:endParaRPr sz="240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65065" y="3008090"/>
            <a:ext cx="2562860" cy="336781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defTabSz="609630">
              <a:spcBef>
                <a:spcPts val="67"/>
              </a:spcBef>
            </a:pPr>
            <a:r>
              <a:rPr lang="en-US" sz="2133" b="1" spc="313" dirty="0">
                <a:solidFill>
                  <a:srgbClr val="253F6A"/>
                </a:solidFill>
                <a:latin typeface="Calibri"/>
                <a:cs typeface="Calibri"/>
              </a:rPr>
              <a:t>Weekly Benefit </a:t>
            </a:r>
            <a:endParaRPr sz="21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77008" y="3008090"/>
            <a:ext cx="3775710" cy="336781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algn="ctr" defTabSz="609630">
              <a:spcBef>
                <a:spcPts val="67"/>
              </a:spcBef>
            </a:pPr>
            <a:r>
              <a:rPr lang="en-US" sz="2133" b="1" spc="306" dirty="0">
                <a:solidFill>
                  <a:srgbClr val="253F6A"/>
                </a:solidFill>
                <a:latin typeface="Calibri"/>
                <a:cs typeface="Calibri"/>
              </a:rPr>
              <a:t>Benefit Duration</a:t>
            </a:r>
            <a:endParaRPr sz="21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D68AA86F-8005-438D-9C56-746C64DD0303}"/>
              </a:ext>
            </a:extLst>
          </p:cNvPr>
          <p:cNvSpPr txBox="1"/>
          <p:nvPr/>
        </p:nvSpPr>
        <p:spPr>
          <a:xfrm>
            <a:off x="6908800" y="3802413"/>
            <a:ext cx="2998161" cy="4189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defTabSz="609630">
              <a:spcBef>
                <a:spcPts val="67"/>
              </a:spcBef>
            </a:pPr>
            <a:r>
              <a:rPr lang="en-US" sz="2667" spc="430" dirty="0">
                <a:solidFill>
                  <a:srgbClr val="FFFFFF"/>
                </a:solidFill>
                <a:latin typeface="Calibri"/>
                <a:cs typeface="Calibri"/>
              </a:rPr>
              <a:t>Up to 25 Weeks</a:t>
            </a:r>
            <a:endParaRPr sz="26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54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685461"/>
            <a:ext cx="1172633" cy="1172633"/>
          </a:xfrm>
          <a:custGeom>
            <a:avLst/>
            <a:gdLst/>
            <a:ahLst/>
            <a:cxnLst/>
            <a:rect l="l" t="t" r="r" b="b"/>
            <a:pathLst>
              <a:path w="1758950" h="1758950">
                <a:moveTo>
                  <a:pt x="0" y="1758807"/>
                </a:moveTo>
                <a:lnTo>
                  <a:pt x="0" y="0"/>
                </a:lnTo>
                <a:lnTo>
                  <a:pt x="329147" y="329147"/>
                </a:lnTo>
                <a:lnTo>
                  <a:pt x="1758807" y="1758807"/>
                </a:lnTo>
                <a:lnTo>
                  <a:pt x="0" y="1758807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28521" y="1"/>
            <a:ext cx="863600" cy="8636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1295218" y="1295218"/>
                </a:moveTo>
                <a:lnTo>
                  <a:pt x="0" y="0"/>
                </a:lnTo>
                <a:lnTo>
                  <a:pt x="1295218" y="0"/>
                </a:lnTo>
                <a:lnTo>
                  <a:pt x="1295218" y="1295218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30619"/>
            <a:ext cx="3830320" cy="876300"/>
          </a:xfrm>
          <a:custGeom>
            <a:avLst/>
            <a:gdLst/>
            <a:ahLst/>
            <a:cxnLst/>
            <a:rect l="l" t="t" r="r" b="b"/>
            <a:pathLst>
              <a:path w="5745480" h="1314450">
                <a:moveTo>
                  <a:pt x="5498419" y="1314449"/>
                </a:moveTo>
                <a:lnTo>
                  <a:pt x="0" y="1314449"/>
                </a:lnTo>
                <a:lnTo>
                  <a:pt x="0" y="0"/>
                </a:lnTo>
                <a:lnTo>
                  <a:pt x="5498425" y="0"/>
                </a:lnTo>
                <a:lnTo>
                  <a:pt x="5548108" y="5045"/>
                </a:lnTo>
                <a:lnTo>
                  <a:pt x="5594430" y="19510"/>
                </a:lnTo>
                <a:lnTo>
                  <a:pt x="5636380" y="42389"/>
                </a:lnTo>
                <a:lnTo>
                  <a:pt x="5672955" y="72673"/>
                </a:lnTo>
                <a:lnTo>
                  <a:pt x="5703150" y="109355"/>
                </a:lnTo>
                <a:lnTo>
                  <a:pt x="5725962" y="151429"/>
                </a:lnTo>
                <a:lnTo>
                  <a:pt x="5740385" y="197887"/>
                </a:lnTo>
                <a:lnTo>
                  <a:pt x="5745416" y="247722"/>
                </a:lnTo>
                <a:lnTo>
                  <a:pt x="5745416" y="1066726"/>
                </a:lnTo>
                <a:lnTo>
                  <a:pt x="5740385" y="1116561"/>
                </a:lnTo>
                <a:lnTo>
                  <a:pt x="5725962" y="1163019"/>
                </a:lnTo>
                <a:lnTo>
                  <a:pt x="5703150" y="1205092"/>
                </a:lnTo>
                <a:lnTo>
                  <a:pt x="5672955" y="1241775"/>
                </a:lnTo>
                <a:lnTo>
                  <a:pt x="5636380" y="1272059"/>
                </a:lnTo>
                <a:lnTo>
                  <a:pt x="5594430" y="1294938"/>
                </a:lnTo>
                <a:lnTo>
                  <a:pt x="5548108" y="1309403"/>
                </a:lnTo>
                <a:lnTo>
                  <a:pt x="5498419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64864" y="930619"/>
            <a:ext cx="3827357" cy="876300"/>
          </a:xfrm>
          <a:custGeom>
            <a:avLst/>
            <a:gdLst/>
            <a:ahLst/>
            <a:cxnLst/>
            <a:rect l="l" t="t" r="r" b="b"/>
            <a:pathLst>
              <a:path w="5741034" h="1314450">
                <a:moveTo>
                  <a:pt x="5740704" y="1314449"/>
                </a:moveTo>
                <a:lnTo>
                  <a:pt x="246996" y="1314449"/>
                </a:lnTo>
                <a:lnTo>
                  <a:pt x="197307" y="1309403"/>
                </a:lnTo>
                <a:lnTo>
                  <a:pt x="150985" y="1294938"/>
                </a:lnTo>
                <a:lnTo>
                  <a:pt x="109035" y="1272059"/>
                </a:lnTo>
                <a:lnTo>
                  <a:pt x="72460" y="1241775"/>
                </a:lnTo>
                <a:lnTo>
                  <a:pt x="42265" y="1205092"/>
                </a:lnTo>
                <a:lnTo>
                  <a:pt x="19454" y="1163019"/>
                </a:lnTo>
                <a:lnTo>
                  <a:pt x="5030" y="1116561"/>
                </a:lnTo>
                <a:lnTo>
                  <a:pt x="0" y="1066726"/>
                </a:lnTo>
                <a:lnTo>
                  <a:pt x="0" y="247722"/>
                </a:lnTo>
                <a:lnTo>
                  <a:pt x="5030" y="197887"/>
                </a:lnTo>
                <a:lnTo>
                  <a:pt x="19454" y="151429"/>
                </a:lnTo>
                <a:lnTo>
                  <a:pt x="42265" y="109355"/>
                </a:lnTo>
                <a:lnTo>
                  <a:pt x="72460" y="72673"/>
                </a:lnTo>
                <a:lnTo>
                  <a:pt x="109035" y="42389"/>
                </a:lnTo>
                <a:lnTo>
                  <a:pt x="150985" y="19510"/>
                </a:lnTo>
                <a:lnTo>
                  <a:pt x="197307" y="5045"/>
                </a:lnTo>
                <a:lnTo>
                  <a:pt x="246990" y="0"/>
                </a:lnTo>
                <a:lnTo>
                  <a:pt x="5740704" y="0"/>
                </a:lnTo>
                <a:lnTo>
                  <a:pt x="5740704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73956" y="389230"/>
            <a:ext cx="4487842" cy="1548287"/>
          </a:xfrm>
          <a:prstGeom prst="rect">
            <a:avLst/>
          </a:prstGeom>
        </p:spPr>
        <p:txBody>
          <a:bodyPr vert="horz" wrap="square" lIns="0" tIns="161713" rIns="0" bIns="0" rtlCol="0">
            <a:spAutoFit/>
          </a:bodyPr>
          <a:lstStyle/>
          <a:p>
            <a:pPr marL="8467" marR="3387" indent="454259">
              <a:lnSpc>
                <a:spcPts val="5354"/>
              </a:lnSpc>
              <a:spcBef>
                <a:spcPts val="1273"/>
              </a:spcBef>
            </a:pPr>
            <a:r>
              <a:rPr spc="-306" dirty="0"/>
              <a:t>MUTUAL  </a:t>
            </a:r>
            <a:r>
              <a:rPr spc="-150" dirty="0"/>
              <a:t>OF</a:t>
            </a:r>
            <a:r>
              <a:rPr spc="-857" dirty="0"/>
              <a:t> </a:t>
            </a:r>
            <a:r>
              <a:rPr lang="en-US" spc="-857" dirty="0"/>
              <a:t> </a:t>
            </a:r>
            <a:r>
              <a:rPr spc="-207" dirty="0"/>
              <a:t>OMAHA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978784" y="2068115"/>
            <a:ext cx="6234430" cy="42911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sz="2733" b="1" spc="397" dirty="0">
                <a:solidFill>
                  <a:srgbClr val="253F6A"/>
                </a:solidFill>
                <a:latin typeface="Calibri"/>
                <a:cs typeface="Calibri"/>
              </a:rPr>
              <a:t>V</a:t>
            </a:r>
            <a:r>
              <a:rPr lang="en-US" sz="2733" b="1" spc="397" dirty="0">
                <a:solidFill>
                  <a:srgbClr val="253F6A"/>
                </a:solidFill>
                <a:latin typeface="Calibri"/>
                <a:cs typeface="Calibri"/>
              </a:rPr>
              <a:t>alue Added Benefits</a:t>
            </a:r>
            <a:endParaRPr sz="27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71265" y="3795188"/>
            <a:ext cx="3086100" cy="4189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667" spc="430" dirty="0">
                <a:solidFill>
                  <a:srgbClr val="FFFFFF"/>
                </a:solidFill>
                <a:latin typeface="Calibri"/>
                <a:cs typeface="Calibri"/>
              </a:rPr>
              <a:t>60% to $5,000</a:t>
            </a:r>
            <a:endParaRPr sz="26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D68AA86F-8005-438D-9C56-746C64DD0303}"/>
              </a:ext>
            </a:extLst>
          </p:cNvPr>
          <p:cNvSpPr txBox="1"/>
          <p:nvPr/>
        </p:nvSpPr>
        <p:spPr>
          <a:xfrm>
            <a:off x="7729863" y="3795188"/>
            <a:ext cx="1270000" cy="4189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defTabSz="609630">
              <a:spcBef>
                <a:spcPts val="67"/>
              </a:spcBef>
            </a:pPr>
            <a:r>
              <a:rPr lang="en-US" sz="2667" spc="430" dirty="0">
                <a:solidFill>
                  <a:srgbClr val="FFFFFF"/>
                </a:solidFill>
                <a:latin typeface="Calibri"/>
                <a:cs typeface="Calibri"/>
              </a:rPr>
              <a:t>SSNRA</a:t>
            </a:r>
            <a:endParaRPr sz="26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7FB7F291-8A17-4636-BF3D-C44CBA1B9922}"/>
              </a:ext>
            </a:extLst>
          </p:cNvPr>
          <p:cNvGraphicFramePr>
            <a:graphicFrameLocks/>
          </p:cNvGraphicFramePr>
          <p:nvPr/>
        </p:nvGraphicFramePr>
        <p:xfrm>
          <a:off x="2371265" y="2522928"/>
          <a:ext cx="7636335" cy="3675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object 12">
            <a:extLst>
              <a:ext uri="{FF2B5EF4-FFF2-40B4-BE49-F238E27FC236}">
                <a16:creationId xmlns:a16="http://schemas.microsoft.com/office/drawing/2014/main" id="{9502BEC6-EB2D-4F5E-91B9-0B9A7BC1ED73}"/>
              </a:ext>
            </a:extLst>
          </p:cNvPr>
          <p:cNvSpPr txBox="1"/>
          <p:nvPr/>
        </p:nvSpPr>
        <p:spPr>
          <a:xfrm>
            <a:off x="1727201" y="6185707"/>
            <a:ext cx="8981352" cy="336781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133" b="1" spc="397" dirty="0">
                <a:solidFill>
                  <a:srgbClr val="253F6A"/>
                </a:solidFill>
                <a:latin typeface="Calibri"/>
                <a:cs typeface="Calibri"/>
              </a:rPr>
              <a:t>Ask your Human Resource Dept. for more information!</a:t>
            </a:r>
            <a:endParaRPr sz="21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870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685461"/>
            <a:ext cx="1172633" cy="1172633"/>
          </a:xfrm>
          <a:custGeom>
            <a:avLst/>
            <a:gdLst/>
            <a:ahLst/>
            <a:cxnLst/>
            <a:rect l="l" t="t" r="r" b="b"/>
            <a:pathLst>
              <a:path w="1758950" h="1758950">
                <a:moveTo>
                  <a:pt x="0" y="1758807"/>
                </a:moveTo>
                <a:lnTo>
                  <a:pt x="0" y="0"/>
                </a:lnTo>
                <a:lnTo>
                  <a:pt x="329147" y="329147"/>
                </a:lnTo>
                <a:lnTo>
                  <a:pt x="1758807" y="1758807"/>
                </a:lnTo>
                <a:lnTo>
                  <a:pt x="0" y="1758807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28521" y="1"/>
            <a:ext cx="863600" cy="8636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1295218" y="1295218"/>
                </a:moveTo>
                <a:lnTo>
                  <a:pt x="0" y="0"/>
                </a:lnTo>
                <a:lnTo>
                  <a:pt x="1295218" y="0"/>
                </a:lnTo>
                <a:lnTo>
                  <a:pt x="1295218" y="1295218"/>
                </a:lnTo>
                <a:close/>
              </a:path>
            </a:pathLst>
          </a:custGeom>
          <a:solidFill>
            <a:srgbClr val="203458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30619"/>
            <a:ext cx="3830320" cy="876300"/>
          </a:xfrm>
          <a:custGeom>
            <a:avLst/>
            <a:gdLst/>
            <a:ahLst/>
            <a:cxnLst/>
            <a:rect l="l" t="t" r="r" b="b"/>
            <a:pathLst>
              <a:path w="5745480" h="1314450">
                <a:moveTo>
                  <a:pt x="5498419" y="1314449"/>
                </a:moveTo>
                <a:lnTo>
                  <a:pt x="0" y="1314449"/>
                </a:lnTo>
                <a:lnTo>
                  <a:pt x="0" y="0"/>
                </a:lnTo>
                <a:lnTo>
                  <a:pt x="5498425" y="0"/>
                </a:lnTo>
                <a:lnTo>
                  <a:pt x="5548108" y="5045"/>
                </a:lnTo>
                <a:lnTo>
                  <a:pt x="5594430" y="19510"/>
                </a:lnTo>
                <a:lnTo>
                  <a:pt x="5636380" y="42389"/>
                </a:lnTo>
                <a:lnTo>
                  <a:pt x="5672955" y="72673"/>
                </a:lnTo>
                <a:lnTo>
                  <a:pt x="5703150" y="109355"/>
                </a:lnTo>
                <a:lnTo>
                  <a:pt x="5725962" y="151429"/>
                </a:lnTo>
                <a:lnTo>
                  <a:pt x="5740385" y="197887"/>
                </a:lnTo>
                <a:lnTo>
                  <a:pt x="5745416" y="247722"/>
                </a:lnTo>
                <a:lnTo>
                  <a:pt x="5745416" y="1066726"/>
                </a:lnTo>
                <a:lnTo>
                  <a:pt x="5740385" y="1116561"/>
                </a:lnTo>
                <a:lnTo>
                  <a:pt x="5725962" y="1163019"/>
                </a:lnTo>
                <a:lnTo>
                  <a:pt x="5703150" y="1205092"/>
                </a:lnTo>
                <a:lnTo>
                  <a:pt x="5672955" y="1241775"/>
                </a:lnTo>
                <a:lnTo>
                  <a:pt x="5636380" y="1272059"/>
                </a:lnTo>
                <a:lnTo>
                  <a:pt x="5594430" y="1294938"/>
                </a:lnTo>
                <a:lnTo>
                  <a:pt x="5548108" y="1309403"/>
                </a:lnTo>
                <a:lnTo>
                  <a:pt x="5498419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64864" y="930619"/>
            <a:ext cx="3827357" cy="876300"/>
          </a:xfrm>
          <a:custGeom>
            <a:avLst/>
            <a:gdLst/>
            <a:ahLst/>
            <a:cxnLst/>
            <a:rect l="l" t="t" r="r" b="b"/>
            <a:pathLst>
              <a:path w="5741034" h="1314450">
                <a:moveTo>
                  <a:pt x="5740704" y="1314449"/>
                </a:moveTo>
                <a:lnTo>
                  <a:pt x="246996" y="1314449"/>
                </a:lnTo>
                <a:lnTo>
                  <a:pt x="197307" y="1309403"/>
                </a:lnTo>
                <a:lnTo>
                  <a:pt x="150985" y="1294938"/>
                </a:lnTo>
                <a:lnTo>
                  <a:pt x="109035" y="1272059"/>
                </a:lnTo>
                <a:lnTo>
                  <a:pt x="72460" y="1241775"/>
                </a:lnTo>
                <a:lnTo>
                  <a:pt x="42265" y="1205092"/>
                </a:lnTo>
                <a:lnTo>
                  <a:pt x="19454" y="1163019"/>
                </a:lnTo>
                <a:lnTo>
                  <a:pt x="5030" y="1116561"/>
                </a:lnTo>
                <a:lnTo>
                  <a:pt x="0" y="1066726"/>
                </a:lnTo>
                <a:lnTo>
                  <a:pt x="0" y="247722"/>
                </a:lnTo>
                <a:lnTo>
                  <a:pt x="5030" y="197887"/>
                </a:lnTo>
                <a:lnTo>
                  <a:pt x="19454" y="151429"/>
                </a:lnTo>
                <a:lnTo>
                  <a:pt x="42265" y="109355"/>
                </a:lnTo>
                <a:lnTo>
                  <a:pt x="72460" y="72673"/>
                </a:lnTo>
                <a:lnTo>
                  <a:pt x="109035" y="42389"/>
                </a:lnTo>
                <a:lnTo>
                  <a:pt x="150985" y="19510"/>
                </a:lnTo>
                <a:lnTo>
                  <a:pt x="197307" y="5045"/>
                </a:lnTo>
                <a:lnTo>
                  <a:pt x="246990" y="0"/>
                </a:lnTo>
                <a:lnTo>
                  <a:pt x="5740704" y="0"/>
                </a:lnTo>
                <a:lnTo>
                  <a:pt x="5740704" y="1314449"/>
                </a:lnTo>
                <a:close/>
              </a:path>
            </a:pathLst>
          </a:custGeom>
          <a:solidFill>
            <a:srgbClr val="253F6A"/>
          </a:solidFill>
        </p:spPr>
        <p:txBody>
          <a:bodyPr wrap="square" lIns="0" tIns="0" rIns="0" bIns="0" rtlCol="0"/>
          <a:lstStyle/>
          <a:p>
            <a:pPr defTabSz="609630"/>
            <a:endParaRPr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57640" y="335512"/>
            <a:ext cx="4429119" cy="1548287"/>
          </a:xfrm>
          <a:prstGeom prst="rect">
            <a:avLst/>
          </a:prstGeom>
        </p:spPr>
        <p:txBody>
          <a:bodyPr vert="horz" wrap="square" lIns="0" tIns="161713" rIns="0" bIns="0" rtlCol="0">
            <a:spAutoFit/>
          </a:bodyPr>
          <a:lstStyle/>
          <a:p>
            <a:pPr marL="8467" marR="3387" indent="454259">
              <a:lnSpc>
                <a:spcPts val="5354"/>
              </a:lnSpc>
              <a:spcBef>
                <a:spcPts val="1273"/>
              </a:spcBef>
            </a:pPr>
            <a:r>
              <a:rPr spc="-306" dirty="0"/>
              <a:t>MUTUAL  </a:t>
            </a:r>
            <a:r>
              <a:rPr spc="-150" dirty="0"/>
              <a:t>OF</a:t>
            </a:r>
            <a:r>
              <a:rPr lang="en-US" spc="-857" dirty="0"/>
              <a:t>  </a:t>
            </a:r>
            <a:r>
              <a:rPr spc="-207" dirty="0"/>
              <a:t>OMAHA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978784" y="2068115"/>
            <a:ext cx="6234430" cy="42911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sz="2733" b="1" spc="397" dirty="0">
                <a:solidFill>
                  <a:srgbClr val="253F6A"/>
                </a:solidFill>
                <a:latin typeface="Calibri"/>
                <a:cs typeface="Calibri"/>
              </a:rPr>
              <a:t>V</a:t>
            </a:r>
            <a:r>
              <a:rPr lang="en-US" sz="2733" b="1" spc="397" dirty="0">
                <a:solidFill>
                  <a:srgbClr val="253F6A"/>
                </a:solidFill>
                <a:latin typeface="Calibri"/>
                <a:cs typeface="Calibri"/>
              </a:rPr>
              <a:t>alue Added Benefits</a:t>
            </a:r>
            <a:endParaRPr sz="27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71265" y="3795188"/>
            <a:ext cx="3086100" cy="4189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667" spc="430" dirty="0">
                <a:solidFill>
                  <a:srgbClr val="FFFFFF"/>
                </a:solidFill>
                <a:latin typeface="Calibri"/>
                <a:cs typeface="Calibri"/>
              </a:rPr>
              <a:t>60% to $5,000</a:t>
            </a:r>
            <a:endParaRPr sz="26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D68AA86F-8005-438D-9C56-746C64DD0303}"/>
              </a:ext>
            </a:extLst>
          </p:cNvPr>
          <p:cNvSpPr txBox="1"/>
          <p:nvPr/>
        </p:nvSpPr>
        <p:spPr>
          <a:xfrm>
            <a:off x="7729863" y="3795188"/>
            <a:ext cx="1270000" cy="4189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defTabSz="609630">
              <a:spcBef>
                <a:spcPts val="67"/>
              </a:spcBef>
            </a:pPr>
            <a:r>
              <a:rPr lang="en-US" sz="2667" spc="430" dirty="0">
                <a:solidFill>
                  <a:srgbClr val="FFFFFF"/>
                </a:solidFill>
                <a:latin typeface="Calibri"/>
                <a:cs typeface="Calibri"/>
              </a:rPr>
              <a:t>SSNRA</a:t>
            </a:r>
            <a:endParaRPr sz="26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7FB7F291-8A17-4636-BF3D-C44CBA1B9922}"/>
              </a:ext>
            </a:extLst>
          </p:cNvPr>
          <p:cNvGraphicFramePr>
            <a:graphicFrameLocks/>
          </p:cNvGraphicFramePr>
          <p:nvPr/>
        </p:nvGraphicFramePr>
        <p:xfrm>
          <a:off x="1879601" y="2522928"/>
          <a:ext cx="8585199" cy="3662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object 12">
            <a:extLst>
              <a:ext uri="{FF2B5EF4-FFF2-40B4-BE49-F238E27FC236}">
                <a16:creationId xmlns:a16="http://schemas.microsoft.com/office/drawing/2014/main" id="{9502BEC6-EB2D-4F5E-91B9-0B9A7BC1ED73}"/>
              </a:ext>
            </a:extLst>
          </p:cNvPr>
          <p:cNvSpPr txBox="1"/>
          <p:nvPr/>
        </p:nvSpPr>
        <p:spPr>
          <a:xfrm>
            <a:off x="1727201" y="6185707"/>
            <a:ext cx="8981352" cy="336781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 defTabSz="609630">
              <a:spcBef>
                <a:spcPts val="67"/>
              </a:spcBef>
            </a:pPr>
            <a:r>
              <a:rPr lang="en-US" sz="2133" b="1" spc="397" dirty="0">
                <a:solidFill>
                  <a:srgbClr val="253F6A"/>
                </a:solidFill>
                <a:latin typeface="Calibri"/>
                <a:cs typeface="Calibri"/>
              </a:rPr>
              <a:t>Ask your Human Resource Dept. for more information!</a:t>
            </a:r>
            <a:endParaRPr sz="2133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80122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330</Words>
  <Application>Microsoft Office PowerPoint</Application>
  <PresentationFormat>Widescreen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Montserrat</vt:lpstr>
      <vt:lpstr>Verdana</vt:lpstr>
      <vt:lpstr>1_Office Theme</vt:lpstr>
      <vt:lpstr>MUTUAL  OF  OMAHA</vt:lpstr>
      <vt:lpstr>MUTUAL  OF OMAHA</vt:lpstr>
      <vt:lpstr>MUTUAL  OF  OMAHA</vt:lpstr>
      <vt:lpstr>MUTUAL  OF  OMAHA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MUTUAL  OF  OMAHA</dc:title>
  <dc:creator>Beaton, Jason</dc:creator>
  <cp:lastModifiedBy>Beaton, Jason</cp:lastModifiedBy>
  <cp:revision>4</cp:revision>
  <dcterms:created xsi:type="dcterms:W3CDTF">2022-11-07T18:01:57Z</dcterms:created>
  <dcterms:modified xsi:type="dcterms:W3CDTF">2022-11-07T21:21:51Z</dcterms:modified>
</cp:coreProperties>
</file>